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  <p:sldMasterId id="2147484031" r:id="rId2"/>
    <p:sldMasterId id="2147484035" r:id="rId3"/>
    <p:sldMasterId id="2147484381" r:id="rId4"/>
  </p:sldMasterIdLst>
  <p:notesMasterIdLst>
    <p:notesMasterId r:id="rId39"/>
  </p:notesMasterIdLst>
  <p:sldIdLst>
    <p:sldId id="574" r:id="rId5"/>
    <p:sldId id="613" r:id="rId6"/>
    <p:sldId id="614" r:id="rId7"/>
    <p:sldId id="615" r:id="rId8"/>
    <p:sldId id="595" r:id="rId9"/>
    <p:sldId id="606" r:id="rId10"/>
    <p:sldId id="607" r:id="rId11"/>
    <p:sldId id="608" r:id="rId12"/>
    <p:sldId id="609" r:id="rId13"/>
    <p:sldId id="610" r:id="rId14"/>
    <p:sldId id="611" r:id="rId15"/>
    <p:sldId id="612" r:id="rId16"/>
    <p:sldId id="596" r:id="rId17"/>
    <p:sldId id="601" r:id="rId18"/>
    <p:sldId id="602" r:id="rId19"/>
    <p:sldId id="603" r:id="rId20"/>
    <p:sldId id="604" r:id="rId21"/>
    <p:sldId id="605" r:id="rId22"/>
    <p:sldId id="616" r:id="rId23"/>
    <p:sldId id="617" r:id="rId24"/>
    <p:sldId id="618" r:id="rId25"/>
    <p:sldId id="619" r:id="rId26"/>
    <p:sldId id="620" r:id="rId27"/>
    <p:sldId id="621" r:id="rId28"/>
    <p:sldId id="622" r:id="rId29"/>
    <p:sldId id="623" r:id="rId30"/>
    <p:sldId id="624" r:id="rId31"/>
    <p:sldId id="625" r:id="rId32"/>
    <p:sldId id="626" r:id="rId33"/>
    <p:sldId id="627" r:id="rId34"/>
    <p:sldId id="628" r:id="rId35"/>
    <p:sldId id="629" r:id="rId36"/>
    <p:sldId id="630" r:id="rId37"/>
    <p:sldId id="325" r:id="rId38"/>
  </p:sldIdLst>
  <p:sldSz cx="9906000" cy="6858000" type="A4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2438" indent="1588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09638" indent="1588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66838" indent="1588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4038" indent="1588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u="sng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u="sng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u="sng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u="sng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3366FF"/>
    <a:srgbClr val="FF0000"/>
    <a:srgbClr val="F8F8F8"/>
    <a:srgbClr val="14056F"/>
    <a:srgbClr val="922F10"/>
    <a:srgbClr val="983010"/>
    <a:srgbClr val="EEECE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432" autoAdjust="0"/>
    <p:restoredTop sz="97218" autoAdjust="0"/>
  </p:normalViewPr>
  <p:slideViewPr>
    <p:cSldViewPr>
      <p:cViewPr>
        <p:scale>
          <a:sx n="70" d="100"/>
          <a:sy n="70" d="100"/>
        </p:scale>
        <p:origin x="-204" y="-90"/>
      </p:cViewPr>
      <p:guideLst>
        <p:guide orient="horz" pos="2160"/>
        <p:guide pos="3121"/>
      </p:guideLst>
    </p:cSldViewPr>
  </p:slideViewPr>
  <p:outlineViewPr>
    <p:cViewPr>
      <p:scale>
        <a:sx n="33" d="100"/>
        <a:sy n="33" d="100"/>
      </p:scale>
      <p:origin x="246" y="119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2532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u="none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u="none">
                <a:latin typeface="+mn-lt"/>
                <a:ea typeface="+mn-ea"/>
              </a:defRPr>
            </a:lvl1pPr>
          </a:lstStyle>
          <a:p>
            <a:pPr>
              <a:defRPr/>
            </a:pPr>
            <a:fld id="{6312175E-CB04-4889-900F-B4553BEA040A}" type="datetimeFigureOut">
              <a:rPr lang="zh-CN" altLang="en-US"/>
              <a:pPr>
                <a:defRPr/>
              </a:pPr>
              <a:t>2015-9-8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u="none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u="none">
                <a:latin typeface="+mn-lt"/>
                <a:ea typeface="+mn-ea"/>
              </a:defRPr>
            </a:lvl1pPr>
          </a:lstStyle>
          <a:p>
            <a:pPr>
              <a:defRPr/>
            </a:pPr>
            <a:fld id="{DA24D78B-E692-4B50-B7FF-E8BF388A96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40243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2438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09638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66838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4038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203" algn="l" defTabSz="91408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245" algn="l" defTabSz="91408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282" algn="l" defTabSz="91408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321" algn="l" defTabSz="91408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52500" y="685800"/>
            <a:ext cx="4953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FD4BE29-387C-4587-BE18-9562F731BEBC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24D78B-E692-4B50-B7FF-E8BF388A96F5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99685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52500" y="685800"/>
            <a:ext cx="4953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486D0A-0284-4077-8BF2-22AB3D0C7B73}" type="slidenum">
              <a:rPr lang="zh-CN" altLang="en-US" smtClean="0"/>
              <a:pPr>
                <a:defRPr/>
              </a:pPr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 descr="g-1-01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904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 userDrawn="1"/>
        </p:nvSpPr>
        <p:spPr>
          <a:xfrm>
            <a:off x="5366862" y="6525344"/>
            <a:ext cx="4698706" cy="338544"/>
          </a:xfrm>
          <a:prstGeom prst="rect">
            <a:avLst/>
          </a:prstGeom>
          <a:noFill/>
        </p:spPr>
        <p:txBody>
          <a:bodyPr wrap="none" lIns="91432" tIns="45715" rIns="91432" bIns="45715">
            <a:spAutoFit/>
          </a:bodyPr>
          <a:lstStyle/>
          <a:p>
            <a:pPr>
              <a:defRPr/>
            </a:pPr>
            <a:r>
              <a:rPr lang="zh-CN" altLang="en-US" sz="1600" b="1" u="none" kern="12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中税协旗下，中国最专业的互联网财税服务市场！</a:t>
            </a:r>
            <a:endParaRPr lang="zh-CN" altLang="en-US" sz="1600" b="1" u="none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占位符 2"/>
          <p:cNvSpPr>
            <a:spLocks noGrp="1"/>
          </p:cNvSpPr>
          <p:nvPr/>
        </p:nvSpPr>
        <p:spPr bwMode="auto">
          <a:xfrm>
            <a:off x="508002" y="981077"/>
            <a:ext cx="89154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181" tIns="57590" rIns="115181" bIns="57590"/>
          <a:lstStyle/>
          <a:p>
            <a:pPr eaLnBrk="0" hangingPunct="0">
              <a:defRPr/>
            </a:pPr>
            <a:endParaRPr lang="zh-CN" altLang="en-US" sz="2800" u="none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7" name="文本占位符 2"/>
          <p:cNvSpPr>
            <a:spLocks noGrp="1"/>
          </p:cNvSpPr>
          <p:nvPr/>
        </p:nvSpPr>
        <p:spPr bwMode="auto">
          <a:xfrm>
            <a:off x="508002" y="981077"/>
            <a:ext cx="89154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181" tIns="57590" rIns="115181" bIns="57590"/>
          <a:lstStyle/>
          <a:p>
            <a:pPr eaLnBrk="0" hangingPunct="0">
              <a:defRPr/>
            </a:pPr>
            <a:endParaRPr lang="zh-CN" altLang="en-US" sz="2800" u="none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273293" y="2421121"/>
            <a:ext cx="6241354" cy="1144119"/>
          </a:xfrm>
          <a:prstGeom prst="rect">
            <a:avLst/>
          </a:prstGeom>
        </p:spPr>
        <p:txBody>
          <a:bodyPr lIns="91432" tIns="45715" rIns="91432" bIns="45715"/>
          <a:lstStyle>
            <a:lvl1pPr>
              <a:defRPr sz="3600" b="1"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504" y="908720"/>
            <a:ext cx="18288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7355" y="197645"/>
            <a:ext cx="8914947" cy="564131"/>
          </a:xfrm>
          <a:prstGeom prst="rect">
            <a:avLst/>
          </a:prstGeom>
        </p:spPr>
        <p:txBody>
          <a:bodyPr lIns="91432" tIns="45715" rIns="91432" bIns="45715"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 bwMode="auto">
          <a:xfrm>
            <a:off x="307354" y="914188"/>
            <a:ext cx="8915127" cy="5563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5196" tIns="57598" rIns="115196" bIns="57598" numCol="1" anchor="t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pPr lvl="0"/>
            <a:endParaRPr lang="zh-CN" altLang="en-US" noProof="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05328" y="145747"/>
            <a:ext cx="1656184" cy="546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网页2.gi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 userDrawn="1"/>
        </p:nvSpPr>
        <p:spPr bwMode="gray"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95735" tIns="47868" rIns="95735" bIns="47868" anchor="ctr"/>
          <a:lstStyle/>
          <a:p>
            <a:pPr algn="ctr">
              <a:defRPr/>
            </a:pPr>
            <a:endParaRPr lang="zh-CN" altLang="en-US" sz="2500" b="1" dirty="0">
              <a:solidFill>
                <a:schemeClr val="bg1"/>
              </a:solidFill>
              <a:ea typeface="Gulim" pitchFamily="34" charset="-127"/>
            </a:endParaRPr>
          </a:p>
        </p:txBody>
      </p:sp>
      <p:pic>
        <p:nvPicPr>
          <p:cNvPr id="6" name="图片 2" descr="3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77"/>
            <a:ext cx="9901238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 userDrawn="1"/>
        </p:nvSpPr>
        <p:spPr>
          <a:xfrm>
            <a:off x="8280402" y="6523040"/>
            <a:ext cx="1624011" cy="265948"/>
          </a:xfrm>
          <a:prstGeom prst="rect">
            <a:avLst/>
          </a:prstGeom>
        </p:spPr>
        <p:txBody>
          <a:bodyPr wrap="square" lIns="95735" tIns="47868" rIns="95735" bIns="47868">
            <a:spAutoFit/>
          </a:bodyPr>
          <a:lstStyle/>
          <a:p>
            <a:pPr>
              <a:defRPr/>
            </a:pPr>
            <a:r>
              <a:rPr lang="en-US" altLang="zh-CN" sz="1100" u="none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宋体" charset="-122"/>
              </a:rPr>
              <a:t>www.leshui365.com</a:t>
            </a:r>
            <a:endParaRPr lang="zh-CN" altLang="en-US" sz="1100" u="none" dirty="0">
              <a:solidFill>
                <a:schemeClr val="tx1">
                  <a:lumMod val="50000"/>
                  <a:lumOff val="50000"/>
                </a:schemeClr>
              </a:solidFill>
              <a:ea typeface="宋体" charset="-122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0402" y="198440"/>
            <a:ext cx="129063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  <a:prstGeom prst="rect">
            <a:avLst/>
          </a:prstGeom>
        </p:spPr>
        <p:txBody>
          <a:bodyPr lIns="91432" tIns="45715" rIns="91432" bIns="45715">
            <a:noAutofit/>
          </a:bodyPr>
          <a:lstStyle>
            <a:lvl1pPr algn="l">
              <a:defRPr sz="2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1291" y="909320"/>
            <a:ext cx="8915401" cy="4680517"/>
          </a:xfrm>
          <a:prstGeom prst="rect">
            <a:avLst/>
          </a:prstGeom>
        </p:spPr>
        <p:txBody>
          <a:bodyPr lIns="91432" tIns="45715" rIns="91432" bIns="45715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52539" y="116632"/>
            <a:ext cx="1480981" cy="555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 descr="g-1-0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0" y="1588"/>
            <a:ext cx="990428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5260299" y="5460775"/>
            <a:ext cx="46009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u="none" kern="1200" dirty="0" smtClean="0">
                <a:solidFill>
                  <a:srgbClr val="404040"/>
                </a:solidFill>
                <a:latin typeface="黑体" pitchFamily="49" charset="-122"/>
                <a:ea typeface="黑体" pitchFamily="49" charset="-122"/>
                <a:cs typeface="+mn-cs"/>
              </a:rPr>
              <a:t>中税协旗下，中国最专业的财税服务市场！</a:t>
            </a:r>
            <a:endParaRPr lang="zh-CN" altLang="en-US" b="1" u="none" kern="1200" dirty="0">
              <a:solidFill>
                <a:srgbClr val="404040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6" name="文本占位符 2"/>
          <p:cNvSpPr>
            <a:spLocks noGrp="1"/>
          </p:cNvSpPr>
          <p:nvPr/>
        </p:nvSpPr>
        <p:spPr bwMode="auto">
          <a:xfrm>
            <a:off x="507251" y="980848"/>
            <a:ext cx="8915571" cy="4524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192" tIns="57596" rIns="115192" bIns="57596"/>
          <a:lstStyle/>
          <a:p>
            <a:pPr eaLnBrk="0" hangingPunct="0"/>
            <a:endParaRPr lang="zh-CN" altLang="en-US" sz="2800" u="none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占位符 2"/>
          <p:cNvSpPr>
            <a:spLocks noGrp="1"/>
          </p:cNvSpPr>
          <p:nvPr/>
        </p:nvSpPr>
        <p:spPr bwMode="auto">
          <a:xfrm>
            <a:off x="507251" y="980848"/>
            <a:ext cx="8915571" cy="4524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192" tIns="57596" rIns="115192" bIns="57596"/>
          <a:lstStyle/>
          <a:p>
            <a:pPr eaLnBrk="0" hangingPunct="0"/>
            <a:endParaRPr lang="zh-CN" altLang="en-US" sz="2800" u="none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273293" y="2421121"/>
            <a:ext cx="6241354" cy="1144119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504" y="836712"/>
            <a:ext cx="18288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7199072" y="4643844"/>
            <a:ext cx="2223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none" dirty="0" smtClean="0"/>
              <a:t>www.leshui365.com</a:t>
            </a:r>
            <a:endParaRPr lang="zh-CN" altLang="en-US" u="none" dirty="0"/>
          </a:p>
        </p:txBody>
      </p:sp>
    </p:spTree>
    <p:extLst>
      <p:ext uri="{BB962C8B-B14F-4D97-AF65-F5344CB8AC3E}">
        <p14:creationId xmlns:p14="http://schemas.microsoft.com/office/powerpoint/2010/main" xmlns="" val="1150936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7352" y="197644"/>
            <a:ext cx="8914947" cy="564131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 bwMode="auto">
          <a:xfrm>
            <a:off x="307352" y="914188"/>
            <a:ext cx="8915127" cy="5563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5207" tIns="57603" rIns="115207" bIns="57603" numCol="1" anchor="t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pPr lvl="0"/>
            <a:endParaRPr lang="zh-CN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xmlns="" val="2934652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 descr="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7"/>
            <a:ext cx="9901238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95301" y="274640"/>
            <a:ext cx="891540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5181" tIns="57590" rIns="115181" bIns="575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508002" y="981077"/>
            <a:ext cx="89154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5181" tIns="57590" rIns="115181" bIns="575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09384" y="188640"/>
            <a:ext cx="1224136" cy="459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47763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defTabSz="1147763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defTabSz="1147763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defTabSz="1147763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defTabSz="1147763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128" algn="ctr" defTabSz="1150756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257" algn="ctr" defTabSz="1150756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385" algn="ctr" defTabSz="1150756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512" algn="ctr" defTabSz="1150756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428625" indent="-428625" algn="l" defTabSz="11477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931863" indent="-355600" algn="l" defTabSz="11477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688" indent="-284163" algn="l" defTabSz="11477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2011363" indent="-284163" algn="l" defTabSz="11477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587625" indent="-284163" algn="l" defTabSz="114776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3167492" indent="-287952" algn="l" defTabSz="1151816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43401" indent="-287952" algn="l" defTabSz="1151816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309" indent="-287952" algn="l" defTabSz="1151816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95216" indent="-287952" algn="l" defTabSz="1151816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5181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5907" algn="l" defTabSz="115181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51816" algn="l" defTabSz="115181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7722" algn="l" defTabSz="115181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3631" algn="l" defTabSz="115181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9540" algn="l" defTabSz="115181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55445" algn="l" defTabSz="115181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31354" algn="l" defTabSz="115181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07262" algn="l" defTabSz="115181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4625" y="6477000"/>
            <a:ext cx="699214" cy="184656"/>
          </a:xfrm>
          <a:prstGeom prst="rect">
            <a:avLst/>
          </a:prstGeom>
        </p:spPr>
        <p:txBody>
          <a:bodyPr wrap="none" lIns="91432" tIns="45715" rIns="91432" bIns="45715">
            <a:spAutoFit/>
          </a:bodyPr>
          <a:lstStyle/>
          <a:p>
            <a:pPr>
              <a:defRPr/>
            </a:pPr>
            <a:r>
              <a:rPr lang="en-US" altLang="zh-CN" sz="900" baseline="-25000" dirty="0">
                <a:solidFill>
                  <a:prstClr val="black">
                    <a:lumMod val="50000"/>
                    <a:lumOff val="50000"/>
                  </a:prstClr>
                </a:solidFill>
                <a:ea typeface="微软雅黑" pitchFamily="34" charset="-122"/>
              </a:rPr>
              <a:t>www.dcits.com</a:t>
            </a:r>
            <a:endParaRPr lang="zh-CN" altLang="en-US" sz="900" baseline="-25000" dirty="0">
              <a:solidFill>
                <a:prstClr val="black">
                  <a:lumMod val="50000"/>
                  <a:lumOff val="50000"/>
                </a:prstClr>
              </a:solidFill>
              <a:ea typeface="微软雅黑" pitchFamily="34" charset="-122"/>
            </a:endParaRPr>
          </a:p>
        </p:txBody>
      </p:sp>
      <p:pic>
        <p:nvPicPr>
          <p:cNvPr id="2051" name="图片 5" descr="k-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90" y="1588"/>
            <a:ext cx="9902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8540750" y="6523038"/>
            <a:ext cx="1363663" cy="254000"/>
          </a:xfrm>
          <a:prstGeom prst="rect">
            <a:avLst/>
          </a:prstGeom>
        </p:spPr>
        <p:txBody>
          <a:bodyPr lIns="91432" tIns="45715" rIns="91432" bIns="45715">
            <a:spAutoFit/>
          </a:bodyPr>
          <a:lstStyle/>
          <a:p>
            <a:pPr>
              <a:defRPr/>
            </a:pPr>
            <a:r>
              <a:rPr lang="en-US" altLang="zh-CN" sz="100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www.dcits.com</a:t>
            </a:r>
            <a:endParaRPr lang="zh-CN" altLang="en-US" sz="1000" u="none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07975" y="198438"/>
            <a:ext cx="8913813" cy="563562"/>
          </a:xfrm>
          <a:prstGeom prst="rect">
            <a:avLst/>
          </a:prstGeom>
        </p:spPr>
        <p:txBody>
          <a:bodyPr lIns="91432" tIns="45715" rIns="91432" bIns="45715"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pPr eaLnBrk="0" hangingPunct="0">
              <a:defRPr/>
            </a:pPr>
            <a:r>
              <a:rPr lang="zh-CN" altLang="en-US" u="none" smtClean="0">
                <a:latin typeface="微软雅黑" pitchFamily="34" charset="-122"/>
                <a:ea typeface="微软雅黑" pitchFamily="34" charset="-122"/>
                <a:cs typeface="微软雅黑"/>
              </a:rPr>
              <a:t>单击此处编辑母版标题样式</a:t>
            </a:r>
            <a:endParaRPr lang="zh-CN" altLang="en-US" u="none" dirty="0"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7" name="文本占位符 2"/>
          <p:cNvSpPr>
            <a:spLocks noGrp="1"/>
          </p:cNvSpPr>
          <p:nvPr/>
        </p:nvSpPr>
        <p:spPr bwMode="auto">
          <a:xfrm>
            <a:off x="508002" y="981077"/>
            <a:ext cx="89154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181" tIns="57590" rIns="115181" bIns="57590"/>
          <a:lstStyle/>
          <a:p>
            <a:pPr eaLnBrk="0" hangingPunct="0">
              <a:defRPr/>
            </a:pPr>
            <a:endParaRPr lang="zh-CN" altLang="en-US" sz="2800" u="none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2" name="文本占位符 2"/>
          <p:cNvSpPr>
            <a:spLocks noGrp="1"/>
          </p:cNvSpPr>
          <p:nvPr/>
        </p:nvSpPr>
        <p:spPr bwMode="auto">
          <a:xfrm>
            <a:off x="508002" y="981077"/>
            <a:ext cx="89154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181" tIns="57590" rIns="115181" bIns="57590"/>
          <a:lstStyle/>
          <a:p>
            <a:pPr eaLnBrk="0" hangingPunct="0">
              <a:defRPr/>
            </a:pPr>
            <a:endParaRPr lang="zh-CN" altLang="en-US" sz="2800" u="none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pic>
        <p:nvPicPr>
          <p:cNvPr id="205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80402" y="198440"/>
            <a:ext cx="129063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79708" y="128242"/>
            <a:ext cx="1559719" cy="584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79" r:id="rId1"/>
    <p:sldLayoutId id="2147484377" r:id="rId2"/>
    <p:sldLayoutId id="2147484380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微软雅黑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5pPr>
      <a:lvl6pPr marL="457158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6pPr>
      <a:lvl7pPr marL="914315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7pPr>
      <a:lvl8pPr marL="1371472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8pPr>
      <a:lvl9pPr marL="1828629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5pPr>
      <a:lvl6pPr marL="2514365" indent="-228578" algn="l" defTabSz="91431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23" indent="-228578" algn="l" defTabSz="91431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80" indent="-228578" algn="l" defTabSz="91431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38" indent="-228578" algn="l" defTabSz="91431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8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5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72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29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87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45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02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59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4" descr="k-3-01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27" y="18952"/>
            <a:ext cx="9902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660948" y="5445127"/>
            <a:ext cx="3108527" cy="553988"/>
          </a:xfrm>
          <a:prstGeom prst="rect">
            <a:avLst/>
          </a:prstGeom>
          <a:noFill/>
        </p:spPr>
        <p:txBody>
          <a:bodyPr wrap="none" lIns="91432" tIns="45715" rIns="91432" bIns="45715">
            <a:spAutoFit/>
          </a:bodyPr>
          <a:lstStyle/>
          <a:p>
            <a:pPr algn="r">
              <a:defRPr/>
            </a:pPr>
            <a:r>
              <a:rPr lang="zh-CN" altLang="en-US" sz="1200" b="0" i="0" u="none" kern="1200" dirty="0" smtClean="0"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  <a:cs typeface="+mn-cs"/>
              </a:rPr>
              <a:t>中税协旗下，中国最专业的财税服务市场！</a:t>
            </a:r>
            <a:endParaRPr lang="en-US" altLang="zh-CN" sz="1200" b="1" u="none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defRPr/>
            </a:pPr>
            <a:r>
              <a:rPr lang="en-US" altLang="zh-CN" b="1" u="none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www.leshui365.com</a:t>
            </a:r>
            <a:endParaRPr lang="zh-CN" altLang="en-US" b="1" u="none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920" y="908720"/>
            <a:ext cx="18288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78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微软雅黑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5pPr>
      <a:lvl6pPr marL="457158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6pPr>
      <a:lvl7pPr marL="914315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7pPr>
      <a:lvl8pPr marL="1371472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8pPr>
      <a:lvl9pPr marL="1828629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5pPr>
      <a:lvl6pPr marL="2514365" indent="-228578" algn="l" defTabSz="91431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23" indent="-228578" algn="l" defTabSz="91431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80" indent="-228578" algn="l" defTabSz="91431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38" indent="-228578" algn="l" defTabSz="91431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8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5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72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29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87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45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02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59" algn="l" defTabSz="9143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2"/>
          <p:cNvSpPr>
            <a:spLocks noChangeArrowheads="1"/>
          </p:cNvSpPr>
          <p:nvPr/>
        </p:nvSpPr>
        <p:spPr bwMode="auto">
          <a:xfrm>
            <a:off x="175388" y="6477088"/>
            <a:ext cx="69923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900" baseline="-25000">
                <a:solidFill>
                  <a:srgbClr val="7F7F7F"/>
                </a:solidFill>
                <a:ea typeface="微软雅黑" pitchFamily="34" charset="-122"/>
              </a:rPr>
              <a:t>www.dcits.com</a:t>
            </a:r>
            <a:endParaRPr lang="zh-CN" altLang="en-US" sz="900" baseline="-25000">
              <a:solidFill>
                <a:srgbClr val="7F7F7F"/>
              </a:solidFill>
              <a:ea typeface="微软雅黑" pitchFamily="34" charset="-122"/>
            </a:endParaRPr>
          </a:p>
        </p:txBody>
      </p:sp>
      <p:pic>
        <p:nvPicPr>
          <p:cNvPr id="2051" name="图片 5" descr="k-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0" y="1588"/>
            <a:ext cx="990256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8540723" y="6523115"/>
            <a:ext cx="1363557" cy="253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050" u="none" dirty="0">
                <a:solidFill>
                  <a:prstClr val="black">
                    <a:lumMod val="50000"/>
                    <a:lumOff val="50000"/>
                  </a:prstClr>
                </a:solidFill>
              </a:rPr>
              <a:t>www.dcits.com</a:t>
            </a:r>
            <a:endParaRPr lang="zh-CN" altLang="en-US" sz="1050" u="none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07790" y="198392"/>
            <a:ext cx="8913852" cy="563432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pPr eaLnBrk="0" hangingPunct="0">
              <a:defRPr/>
            </a:pPr>
            <a:r>
              <a:rPr lang="zh-CN" altLang="en-US" u="none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微软雅黑"/>
              </a:rPr>
              <a:t>单击此处编辑母版标题样式</a:t>
            </a:r>
            <a:endParaRPr lang="zh-CN" altLang="en-US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2054" name="文本占位符 2"/>
          <p:cNvSpPr>
            <a:spLocks noGrp="1"/>
          </p:cNvSpPr>
          <p:nvPr/>
        </p:nvSpPr>
        <p:spPr bwMode="auto">
          <a:xfrm>
            <a:off x="507251" y="980848"/>
            <a:ext cx="8915571" cy="4524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192" tIns="57596" rIns="115192" bIns="57596"/>
          <a:lstStyle/>
          <a:p>
            <a:pPr eaLnBrk="0" hangingPunct="0"/>
            <a:endParaRPr lang="zh-CN" altLang="en-US" sz="2800" u="none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5" name="文本占位符 2"/>
          <p:cNvSpPr>
            <a:spLocks noGrp="1"/>
          </p:cNvSpPr>
          <p:nvPr/>
        </p:nvSpPr>
        <p:spPr bwMode="auto">
          <a:xfrm>
            <a:off x="507251" y="980848"/>
            <a:ext cx="8915571" cy="4524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192" tIns="57596" rIns="115192" bIns="57596"/>
          <a:lstStyle/>
          <a:p>
            <a:pPr eaLnBrk="0" hangingPunct="0"/>
            <a:endParaRPr lang="zh-CN" altLang="en-US" sz="2800" u="none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09384" y="198392"/>
            <a:ext cx="1252736" cy="46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93414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82" r:id="rId1"/>
    <p:sldLayoutId id="2147484383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微软雅黑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微软雅黑"/>
          <a:ea typeface="微软雅黑"/>
          <a:cs typeface="微软雅黑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微软雅黑"/>
          <a:ea typeface="微软雅黑"/>
          <a:cs typeface="微软雅黑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微软雅黑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eshui365.com/" TargetMode="Externa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 bwMode="auto">
          <a:xfrm>
            <a:off x="200472" y="2428868"/>
            <a:ext cx="8538742" cy="1311282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乐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税网操作说明</a:t>
            </a:r>
            <a:r>
              <a:rPr lang="en-US" altLang="zh-CN" sz="4000" dirty="0" smtClean="0">
                <a:latin typeface="黑体" pitchFamily="49" charset="-122"/>
                <a:ea typeface="黑体" pitchFamily="49" charset="-122"/>
              </a:rPr>
              <a:t>-</a:t>
            </a:r>
            <a:endParaRPr lang="zh-CN" altLang="en-US" sz="4000" dirty="0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师登录</a:t>
            </a:r>
            <a:endParaRPr lang="zh-CN" altLang="en-US" sz="2400" dirty="0"/>
          </a:p>
        </p:txBody>
      </p:sp>
      <p:pic>
        <p:nvPicPr>
          <p:cNvPr id="6146" name="Picture 2" descr="C:\Users\zhuyca\Desktop\0724\6手机验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69" y="928670"/>
            <a:ext cx="9144063" cy="52054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1731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师登录</a:t>
            </a:r>
            <a:endParaRPr lang="zh-CN" altLang="en-US" sz="2400" dirty="0"/>
          </a:p>
        </p:txBody>
      </p:sp>
      <p:pic>
        <p:nvPicPr>
          <p:cNvPr id="7170" name="Picture 2" descr="C:\Users\zhuyca\Desktop\0724\7修改密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29" y="981094"/>
            <a:ext cx="9286941" cy="51625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1731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师登录</a:t>
            </a:r>
            <a:endParaRPr lang="zh-CN" altLang="en-US" sz="2400" dirty="0"/>
          </a:p>
        </p:txBody>
      </p:sp>
      <p:pic>
        <p:nvPicPr>
          <p:cNvPr id="2" name="Picture 2" descr="C:\Users\zhuyca\Desktop\0724\8密码修改完成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68" y="1033463"/>
            <a:ext cx="9144064" cy="50387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1731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zhuyca\Desktop\税务师用户中心主页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525" y="928671"/>
            <a:ext cx="9631363" cy="542928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师用户中心主页</a:t>
            </a:r>
            <a:endParaRPr lang="zh-CN" altLang="en-US" sz="2400" dirty="0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2448768" y="2020951"/>
            <a:ext cx="3136256" cy="1336611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344488" y="5106670"/>
            <a:ext cx="1728192" cy="338554"/>
          </a:xfrm>
          <a:prstGeom prst="rect">
            <a:avLst/>
          </a:prstGeom>
          <a:solidFill>
            <a:srgbClr val="FFCC66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b="1" u="none" dirty="0" smtClean="0">
                <a:latin typeface="微软雅黑" pitchFamily="34" charset="-122"/>
                <a:ea typeface="微软雅黑" pitchFamily="34" charset="-122"/>
              </a:rPr>
              <a:t>税务师功能区</a:t>
            </a:r>
            <a:endParaRPr lang="zh-CN" altLang="en-US" sz="16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Oval 9"/>
          <p:cNvSpPr>
            <a:spLocks noChangeArrowheads="1"/>
          </p:cNvSpPr>
          <p:nvPr/>
        </p:nvSpPr>
        <p:spPr bwMode="auto">
          <a:xfrm>
            <a:off x="3158500" y="5357826"/>
            <a:ext cx="1080120" cy="32055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24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Oval 9"/>
          <p:cNvSpPr>
            <a:spLocks noChangeArrowheads="1"/>
          </p:cNvSpPr>
          <p:nvPr/>
        </p:nvSpPr>
        <p:spPr bwMode="auto">
          <a:xfrm>
            <a:off x="5347490" y="5356627"/>
            <a:ext cx="1177146" cy="358389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24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Oval 9"/>
          <p:cNvSpPr>
            <a:spLocks noChangeArrowheads="1"/>
          </p:cNvSpPr>
          <p:nvPr/>
        </p:nvSpPr>
        <p:spPr bwMode="auto">
          <a:xfrm>
            <a:off x="7809882" y="5354406"/>
            <a:ext cx="715018" cy="43204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24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Oval 9"/>
          <p:cNvSpPr>
            <a:spLocks noChangeArrowheads="1"/>
          </p:cNvSpPr>
          <p:nvPr/>
        </p:nvSpPr>
        <p:spPr bwMode="auto">
          <a:xfrm>
            <a:off x="7246996" y="2357430"/>
            <a:ext cx="1018236" cy="504056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24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Oval 9"/>
          <p:cNvSpPr>
            <a:spLocks noChangeArrowheads="1"/>
          </p:cNvSpPr>
          <p:nvPr/>
        </p:nvSpPr>
        <p:spPr bwMode="auto">
          <a:xfrm>
            <a:off x="6238884" y="2357430"/>
            <a:ext cx="914132" cy="504056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24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Oval 9"/>
          <p:cNvSpPr>
            <a:spLocks noChangeArrowheads="1"/>
          </p:cNvSpPr>
          <p:nvPr/>
        </p:nvSpPr>
        <p:spPr bwMode="auto">
          <a:xfrm>
            <a:off x="8435358" y="2357430"/>
            <a:ext cx="1018236" cy="504056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24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Rectangle 9"/>
          <p:cNvSpPr>
            <a:spLocks noChangeArrowheads="1"/>
          </p:cNvSpPr>
          <p:nvPr/>
        </p:nvSpPr>
        <p:spPr bwMode="auto">
          <a:xfrm>
            <a:off x="344488" y="1857364"/>
            <a:ext cx="1728192" cy="3256565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30" name="Oval 9"/>
          <p:cNvSpPr>
            <a:spLocks noChangeArrowheads="1"/>
          </p:cNvSpPr>
          <p:nvPr/>
        </p:nvSpPr>
        <p:spPr bwMode="auto">
          <a:xfrm>
            <a:off x="2000672" y="5929330"/>
            <a:ext cx="1512168" cy="43204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24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553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zhuyca\Desktop\税务师用户中心-图像设置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31" y="928670"/>
            <a:ext cx="9286940" cy="548641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师用户中心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图像设置</a:t>
            </a:r>
            <a:endParaRPr lang="zh-CN" altLang="en-US" sz="2400" dirty="0"/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3952868" y="1509283"/>
            <a:ext cx="1584176" cy="348081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6257124" y="1573408"/>
            <a:ext cx="1800200" cy="294876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单击 从电脑中选择照片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>
            <a:off x="4024306" y="6000768"/>
            <a:ext cx="1584176" cy="419519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6328562" y="6064893"/>
            <a:ext cx="1800200" cy="355394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保存照片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134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 autoUpdateAnimBg="0"/>
      <p:bldP spid="6" grpId="0" animBg="1"/>
      <p:bldP spid="7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师用户中心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密码修改</a:t>
            </a:r>
            <a:endParaRPr lang="zh-CN" altLang="en-US" sz="24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6496" y="764704"/>
            <a:ext cx="8162925" cy="501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862390" y="2572787"/>
            <a:ext cx="1247145" cy="1000229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6932026" y="2914385"/>
            <a:ext cx="2269446" cy="355394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验证旧密码，输入新密码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>
            <a:off x="4188669" y="3786190"/>
            <a:ext cx="1584176" cy="419519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6367510" y="3818252"/>
            <a:ext cx="1800200" cy="355394"/>
          </a:xfrm>
          <a:prstGeom prst="wedgeRoundRectCallout">
            <a:avLst>
              <a:gd name="adj1" fmla="val -93446"/>
              <a:gd name="adj2" fmla="val 1414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保存后，更改密码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134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 autoUpdateAnimBg="0"/>
      <p:bldP spid="6" grpId="0" animBg="1"/>
      <p:bldP spid="7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师用户中心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>
                <a:solidFill>
                  <a:prstClr val="black"/>
                </a:solidFill>
              </a:rPr>
              <a:t>黄</a:t>
            </a:r>
            <a:r>
              <a:rPr lang="zh-CN" altLang="en-US" sz="2400" dirty="0" smtClean="0">
                <a:solidFill>
                  <a:prstClr val="black"/>
                </a:solidFill>
              </a:rPr>
              <a:t>页管理 </a:t>
            </a:r>
            <a:endParaRPr lang="zh-CN" altLang="en-US" sz="2400" dirty="0"/>
          </a:p>
        </p:txBody>
      </p:sp>
      <p:pic>
        <p:nvPicPr>
          <p:cNvPr id="10242" name="Picture 2" descr="C:\Users\zhuyca\Desktop\税务师用户中心-黄页管理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30" y="928671"/>
            <a:ext cx="9286939" cy="5429288"/>
          </a:xfrm>
          <a:prstGeom prst="rect">
            <a:avLst/>
          </a:prstGeom>
          <a:noFill/>
        </p:spPr>
      </p:pic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6810388" y="2214554"/>
            <a:ext cx="1785950" cy="571504"/>
          </a:xfrm>
          <a:prstGeom prst="wedgeRoundRectCallout">
            <a:avLst>
              <a:gd name="adj1" fmla="val -81983"/>
              <a:gd name="adj2" fmla="val 76231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单击管理  打开我的文集 添加文集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6953264" y="3357562"/>
            <a:ext cx="1785950" cy="571504"/>
          </a:xfrm>
          <a:prstGeom prst="wedgeRoundRectCallout">
            <a:avLst>
              <a:gd name="adj1" fmla="val -81983"/>
              <a:gd name="adj2" fmla="val 76231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单击管理  打开案例分享 添加案例分享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134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2480" y="260648"/>
            <a:ext cx="7302016" cy="504052"/>
          </a:xfrm>
        </p:spPr>
        <p:txBody>
          <a:bodyPr/>
          <a:lstStyle/>
          <a:p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师用户中心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>
                <a:solidFill>
                  <a:prstClr val="black"/>
                </a:solidFill>
              </a:rPr>
              <a:t>黄</a:t>
            </a:r>
            <a:r>
              <a:rPr lang="zh-CN" altLang="en-US" sz="2400" dirty="0" smtClean="0">
                <a:solidFill>
                  <a:prstClr val="black"/>
                </a:solidFill>
              </a:rPr>
              <a:t>页管理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税务师文集</a:t>
            </a:r>
            <a:endParaRPr lang="zh-CN" altLang="en-US" sz="2400" dirty="0"/>
          </a:p>
        </p:txBody>
      </p:sp>
      <p:pic>
        <p:nvPicPr>
          <p:cNvPr id="11267" name="Picture 3" descr="C:\Users\zhuyca\Desktop\我的文集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092" y="928670"/>
            <a:ext cx="9429815" cy="5429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359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师用户中心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>
                <a:solidFill>
                  <a:prstClr val="black"/>
                </a:solidFill>
              </a:rPr>
              <a:t>黄</a:t>
            </a:r>
            <a:r>
              <a:rPr lang="zh-CN" altLang="en-US" sz="2400" dirty="0" smtClean="0">
                <a:solidFill>
                  <a:prstClr val="black"/>
                </a:solidFill>
              </a:rPr>
              <a:t>页管理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</a:rPr>
              <a:t>案例分享</a:t>
            </a:r>
            <a:endParaRPr lang="zh-CN" altLang="en-US" sz="2400" dirty="0"/>
          </a:p>
        </p:txBody>
      </p:sp>
      <p:pic>
        <p:nvPicPr>
          <p:cNvPr id="12290" name="Picture 2" descr="C:\Users\zhuyca\Desktop\案例分享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30" y="857232"/>
            <a:ext cx="9286939" cy="55435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359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其他公共功能介绍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其他公共功能介绍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57938" y="188640"/>
            <a:ext cx="6120680" cy="449882"/>
          </a:xfrm>
        </p:spPr>
        <p:txBody>
          <a:bodyPr/>
          <a:lstStyle/>
          <a:p>
            <a:pPr eaLnBrk="1" hangingPunct="1"/>
            <a:r>
              <a:rPr lang="zh-CN" altLang="en-US" sz="2400" dirty="0">
                <a:sym typeface="Wingdings"/>
              </a:rPr>
              <a:t>乐</a:t>
            </a:r>
            <a:r>
              <a:rPr lang="zh-CN" altLang="en-US" sz="2400" dirty="0" smtClean="0">
                <a:sym typeface="Wingdings"/>
              </a:rPr>
              <a:t>税网功能模块</a:t>
            </a:r>
            <a:endParaRPr lang="zh-CN" altLang="en-US" sz="2400" dirty="0">
              <a:sym typeface="Wingdings"/>
            </a:endParaRPr>
          </a:p>
        </p:txBody>
      </p:sp>
      <p:sp>
        <p:nvSpPr>
          <p:cNvPr id="38" name="AutoShape 56"/>
          <p:cNvSpPr>
            <a:spLocks noChangeArrowheads="1"/>
          </p:cNvSpPr>
          <p:nvPr/>
        </p:nvSpPr>
        <p:spPr bwMode="auto">
          <a:xfrm>
            <a:off x="7020272" y="2591757"/>
            <a:ext cx="936104" cy="285036"/>
          </a:xfrm>
          <a:prstGeom prst="roundRect">
            <a:avLst>
              <a:gd name="adj" fmla="val 6218"/>
            </a:avLst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200" u="none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税务资讯</a:t>
            </a:r>
            <a:endParaRPr lang="zh-CN" altLang="en-US" sz="1200" u="none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AutoShape 56"/>
          <p:cNvSpPr>
            <a:spLocks noChangeArrowheads="1"/>
          </p:cNvSpPr>
          <p:nvPr/>
        </p:nvSpPr>
        <p:spPr bwMode="auto">
          <a:xfrm>
            <a:off x="5652120" y="2591757"/>
            <a:ext cx="1008112" cy="285036"/>
          </a:xfrm>
          <a:prstGeom prst="roundRect">
            <a:avLst>
              <a:gd name="adj" fmla="val 6218"/>
            </a:avLst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200" u="none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找培训</a:t>
            </a:r>
            <a:endParaRPr lang="zh-CN" altLang="en-US" sz="1200" u="none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AutoShape 56"/>
          <p:cNvSpPr>
            <a:spLocks noChangeArrowheads="1"/>
          </p:cNvSpPr>
          <p:nvPr/>
        </p:nvSpPr>
        <p:spPr bwMode="auto">
          <a:xfrm>
            <a:off x="3042000" y="1563638"/>
            <a:ext cx="2439252" cy="316706"/>
          </a:xfrm>
          <a:prstGeom prst="roundRect">
            <a:avLst>
              <a:gd name="adj" fmla="val 6218"/>
            </a:avLst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1400" b="1" u="none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乐</a:t>
            </a:r>
            <a:r>
              <a:rPr lang="zh-CN" altLang="en-US" sz="1400" b="1" u="none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税网功能</a:t>
            </a:r>
            <a:endParaRPr lang="zh-CN" altLang="en-US" sz="1400" b="1" u="none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1" name="肘形连接符 40"/>
          <p:cNvCxnSpPr>
            <a:stCxn id="40" idx="2"/>
            <a:endCxn id="38" idx="0"/>
          </p:cNvCxnSpPr>
          <p:nvPr/>
        </p:nvCxnSpPr>
        <p:spPr>
          <a:xfrm rot="16200000" flipH="1">
            <a:off x="5519269" y="622701"/>
            <a:ext cx="711413" cy="322669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肘形连接符 41"/>
          <p:cNvCxnSpPr>
            <a:stCxn id="40" idx="2"/>
            <a:endCxn id="43" idx="0"/>
          </p:cNvCxnSpPr>
          <p:nvPr/>
        </p:nvCxnSpPr>
        <p:spPr>
          <a:xfrm rot="5400000">
            <a:off x="2200925" y="531055"/>
            <a:ext cx="711413" cy="340999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AutoShape 56"/>
          <p:cNvSpPr>
            <a:spLocks noChangeArrowheads="1"/>
          </p:cNvSpPr>
          <p:nvPr/>
        </p:nvSpPr>
        <p:spPr bwMode="auto">
          <a:xfrm>
            <a:off x="350672" y="2591757"/>
            <a:ext cx="1001928" cy="285036"/>
          </a:xfrm>
          <a:prstGeom prst="roundRect">
            <a:avLst>
              <a:gd name="adj" fmla="val 6218"/>
            </a:avLst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200" u="none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首页</a:t>
            </a:r>
            <a:endParaRPr lang="zh-CN" altLang="en-US" sz="1200" u="none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4" name="肘形连接符 43"/>
          <p:cNvCxnSpPr>
            <a:stCxn id="40" idx="2"/>
            <a:endCxn id="39" idx="0"/>
          </p:cNvCxnSpPr>
          <p:nvPr/>
        </p:nvCxnSpPr>
        <p:spPr>
          <a:xfrm rot="16200000" flipH="1">
            <a:off x="4853195" y="1288775"/>
            <a:ext cx="711413" cy="189455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AutoShape 56"/>
          <p:cNvSpPr>
            <a:spLocks noChangeArrowheads="1"/>
          </p:cNvSpPr>
          <p:nvPr/>
        </p:nvSpPr>
        <p:spPr bwMode="auto">
          <a:xfrm>
            <a:off x="4301018" y="2591758"/>
            <a:ext cx="1008112" cy="285036"/>
          </a:xfrm>
          <a:prstGeom prst="roundRect">
            <a:avLst>
              <a:gd name="adj" fmla="val 6218"/>
            </a:avLst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200" u="none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找服务</a:t>
            </a:r>
          </a:p>
        </p:txBody>
      </p:sp>
      <p:sp>
        <p:nvSpPr>
          <p:cNvPr id="46" name="AutoShape 56"/>
          <p:cNvSpPr>
            <a:spLocks noChangeArrowheads="1"/>
          </p:cNvSpPr>
          <p:nvPr/>
        </p:nvSpPr>
        <p:spPr bwMode="auto">
          <a:xfrm>
            <a:off x="1738407" y="2581464"/>
            <a:ext cx="1001928" cy="285036"/>
          </a:xfrm>
          <a:prstGeom prst="roundRect">
            <a:avLst>
              <a:gd name="adj" fmla="val 6218"/>
            </a:avLst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200" u="none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找事务所</a:t>
            </a:r>
            <a:endParaRPr lang="zh-CN" altLang="en-US" sz="1200" u="none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AutoShape 56"/>
          <p:cNvSpPr>
            <a:spLocks noChangeArrowheads="1"/>
          </p:cNvSpPr>
          <p:nvPr/>
        </p:nvSpPr>
        <p:spPr bwMode="auto">
          <a:xfrm>
            <a:off x="3030647" y="2591758"/>
            <a:ext cx="936104" cy="285036"/>
          </a:xfrm>
          <a:prstGeom prst="roundRect">
            <a:avLst>
              <a:gd name="adj" fmla="val 6218"/>
            </a:avLst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200" u="none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找</a:t>
            </a:r>
            <a:r>
              <a:rPr lang="zh-CN" altLang="en-US" sz="1200" u="none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税务师</a:t>
            </a:r>
          </a:p>
        </p:txBody>
      </p:sp>
      <p:cxnSp>
        <p:nvCxnSpPr>
          <p:cNvPr id="48" name="肘形连接符 47"/>
          <p:cNvCxnSpPr>
            <a:stCxn id="40" idx="2"/>
            <a:endCxn id="45" idx="0"/>
          </p:cNvCxnSpPr>
          <p:nvPr/>
        </p:nvCxnSpPr>
        <p:spPr>
          <a:xfrm rot="16200000" flipH="1">
            <a:off x="4177643" y="1964327"/>
            <a:ext cx="711414" cy="54344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肘形连接符 48"/>
          <p:cNvCxnSpPr>
            <a:stCxn id="40" idx="2"/>
            <a:endCxn id="47" idx="0"/>
          </p:cNvCxnSpPr>
          <p:nvPr/>
        </p:nvCxnSpPr>
        <p:spPr>
          <a:xfrm rot="5400000">
            <a:off x="3524456" y="1854588"/>
            <a:ext cx="711414" cy="76292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肘形连接符 49"/>
          <p:cNvCxnSpPr/>
          <p:nvPr/>
        </p:nvCxnSpPr>
        <p:spPr>
          <a:xfrm rot="5400000">
            <a:off x="2866136" y="1187968"/>
            <a:ext cx="684000" cy="20880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utoShape 56"/>
          <p:cNvSpPr>
            <a:spLocks noChangeArrowheads="1"/>
          </p:cNvSpPr>
          <p:nvPr/>
        </p:nvSpPr>
        <p:spPr bwMode="auto">
          <a:xfrm>
            <a:off x="8028384" y="2587585"/>
            <a:ext cx="936104" cy="285036"/>
          </a:xfrm>
          <a:prstGeom prst="roundRect">
            <a:avLst>
              <a:gd name="adj" fmla="val 6218"/>
            </a:avLst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200" u="none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其他</a:t>
            </a:r>
          </a:p>
        </p:txBody>
      </p:sp>
      <p:cxnSp>
        <p:nvCxnSpPr>
          <p:cNvPr id="52" name="肘形连接符 51"/>
          <p:cNvCxnSpPr/>
          <p:nvPr/>
        </p:nvCxnSpPr>
        <p:spPr>
          <a:xfrm rot="16200000" flipH="1">
            <a:off x="6016136" y="125968"/>
            <a:ext cx="684000" cy="42120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AutoShape 56"/>
          <p:cNvSpPr>
            <a:spLocks noChangeArrowheads="1"/>
          </p:cNvSpPr>
          <p:nvPr/>
        </p:nvSpPr>
        <p:spPr bwMode="auto">
          <a:xfrm>
            <a:off x="5580112" y="3075806"/>
            <a:ext cx="1240838" cy="1802966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t"/>
          <a:lstStyle/>
          <a:p>
            <a:pPr algn="ctr"/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AutoShape 56"/>
          <p:cNvSpPr>
            <a:spLocks noChangeArrowheads="1"/>
          </p:cNvSpPr>
          <p:nvPr/>
        </p:nvSpPr>
        <p:spPr bwMode="auto">
          <a:xfrm>
            <a:off x="5665505" y="3536356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baseline="0" dirty="0" smtClean="0">
                <a:latin typeface="微软雅黑" pitchFamily="34" charset="-122"/>
                <a:ea typeface="微软雅黑" pitchFamily="34" charset="-122"/>
              </a:rPr>
              <a:t>培训排序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AutoShape 56"/>
          <p:cNvSpPr>
            <a:spLocks noChangeArrowheads="1"/>
          </p:cNvSpPr>
          <p:nvPr/>
        </p:nvSpPr>
        <p:spPr bwMode="auto">
          <a:xfrm>
            <a:off x="5699385" y="3965489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推荐培训</a:t>
            </a:r>
            <a:endParaRPr lang="en-US" altLang="zh-CN" sz="1000" u="none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AutoShape 56"/>
          <p:cNvSpPr>
            <a:spLocks noChangeArrowheads="1"/>
          </p:cNvSpPr>
          <p:nvPr/>
        </p:nvSpPr>
        <p:spPr bwMode="auto">
          <a:xfrm>
            <a:off x="5688896" y="4389115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baseline="0" dirty="0" smtClean="0">
                <a:latin typeface="微软雅黑" pitchFamily="34" charset="-122"/>
                <a:ea typeface="微软雅黑" pitchFamily="34" charset="-122"/>
              </a:rPr>
              <a:t>培训详情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AutoShape 56"/>
          <p:cNvSpPr>
            <a:spLocks noChangeArrowheads="1"/>
          </p:cNvSpPr>
          <p:nvPr/>
        </p:nvSpPr>
        <p:spPr bwMode="auto">
          <a:xfrm>
            <a:off x="5665505" y="3176316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培训查询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AutoShape 56"/>
          <p:cNvSpPr>
            <a:spLocks noChangeArrowheads="1"/>
          </p:cNvSpPr>
          <p:nvPr/>
        </p:nvSpPr>
        <p:spPr bwMode="auto">
          <a:xfrm>
            <a:off x="1537024" y="3056797"/>
            <a:ext cx="1240838" cy="2028387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t"/>
          <a:lstStyle/>
          <a:p>
            <a:pPr algn="ctr"/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AutoShape 56"/>
          <p:cNvSpPr>
            <a:spLocks noChangeArrowheads="1"/>
          </p:cNvSpPr>
          <p:nvPr/>
        </p:nvSpPr>
        <p:spPr bwMode="auto">
          <a:xfrm>
            <a:off x="1622417" y="3517347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事务所排序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AutoShape 56"/>
          <p:cNvSpPr>
            <a:spLocks noChangeArrowheads="1"/>
          </p:cNvSpPr>
          <p:nvPr/>
        </p:nvSpPr>
        <p:spPr bwMode="auto">
          <a:xfrm>
            <a:off x="1622417" y="3893481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推荐事务所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AutoShape 56"/>
          <p:cNvSpPr>
            <a:spLocks noChangeArrowheads="1"/>
          </p:cNvSpPr>
          <p:nvPr/>
        </p:nvSpPr>
        <p:spPr bwMode="auto">
          <a:xfrm>
            <a:off x="1622417" y="4261784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事务所黄页</a:t>
            </a:r>
            <a:endParaRPr lang="en-US" altLang="zh-CN" sz="1000" u="none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2" name="肘形连接符 61"/>
          <p:cNvCxnSpPr/>
          <p:nvPr/>
        </p:nvCxnSpPr>
        <p:spPr>
          <a:xfrm rot="5400000">
            <a:off x="2051735" y="2931774"/>
            <a:ext cx="288000" cy="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AutoShape 56"/>
          <p:cNvSpPr>
            <a:spLocks noChangeArrowheads="1"/>
          </p:cNvSpPr>
          <p:nvPr/>
        </p:nvSpPr>
        <p:spPr bwMode="auto">
          <a:xfrm>
            <a:off x="1622417" y="3157307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事务所查询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AutoShape 56"/>
          <p:cNvSpPr>
            <a:spLocks noChangeArrowheads="1"/>
          </p:cNvSpPr>
          <p:nvPr/>
        </p:nvSpPr>
        <p:spPr bwMode="auto">
          <a:xfrm>
            <a:off x="2899114" y="3075806"/>
            <a:ext cx="1240838" cy="2009378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t"/>
          <a:lstStyle/>
          <a:p>
            <a:pPr algn="ctr"/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AutoShape 56"/>
          <p:cNvSpPr>
            <a:spLocks noChangeArrowheads="1"/>
          </p:cNvSpPr>
          <p:nvPr/>
        </p:nvSpPr>
        <p:spPr bwMode="auto">
          <a:xfrm>
            <a:off x="2984507" y="3536356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>
                <a:latin typeface="微软雅黑" pitchFamily="34" charset="-122"/>
                <a:ea typeface="微软雅黑" pitchFamily="34" charset="-122"/>
              </a:rPr>
              <a:t>税务</a:t>
            </a:r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师排序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6" name="肘形连接符 65"/>
          <p:cNvCxnSpPr/>
          <p:nvPr/>
        </p:nvCxnSpPr>
        <p:spPr>
          <a:xfrm rot="5400000">
            <a:off x="3413825" y="2950783"/>
            <a:ext cx="288000" cy="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AutoShape 56"/>
          <p:cNvSpPr>
            <a:spLocks noChangeArrowheads="1"/>
          </p:cNvSpPr>
          <p:nvPr/>
        </p:nvSpPr>
        <p:spPr bwMode="auto">
          <a:xfrm>
            <a:off x="2984507" y="3176316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baseline="0" dirty="0" smtClean="0">
                <a:latin typeface="微软雅黑" pitchFamily="34" charset="-122"/>
                <a:ea typeface="微软雅黑" pitchFamily="34" charset="-122"/>
              </a:rPr>
              <a:t>税务师查询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AutoShape 56"/>
          <p:cNvSpPr>
            <a:spLocks noChangeArrowheads="1"/>
          </p:cNvSpPr>
          <p:nvPr/>
        </p:nvSpPr>
        <p:spPr bwMode="auto">
          <a:xfrm>
            <a:off x="1622417" y="4655767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事务所维护</a:t>
            </a:r>
            <a:endParaRPr lang="en-US" altLang="zh-CN" sz="1000" u="none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AutoShape 56"/>
          <p:cNvSpPr>
            <a:spLocks noChangeArrowheads="1"/>
          </p:cNvSpPr>
          <p:nvPr/>
        </p:nvSpPr>
        <p:spPr bwMode="auto">
          <a:xfrm>
            <a:off x="4267266" y="3075806"/>
            <a:ext cx="1240838" cy="1737613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t"/>
          <a:lstStyle/>
          <a:p>
            <a:pPr algn="ctr"/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AutoShape 56"/>
          <p:cNvSpPr>
            <a:spLocks noChangeArrowheads="1"/>
          </p:cNvSpPr>
          <p:nvPr/>
        </p:nvSpPr>
        <p:spPr bwMode="auto">
          <a:xfrm>
            <a:off x="4352659" y="3536356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服务排序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AutoShape 56"/>
          <p:cNvSpPr>
            <a:spLocks noChangeArrowheads="1"/>
          </p:cNvSpPr>
          <p:nvPr/>
        </p:nvSpPr>
        <p:spPr bwMode="auto">
          <a:xfrm>
            <a:off x="4352659" y="3176316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服务查询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AutoShape 56"/>
          <p:cNvSpPr>
            <a:spLocks noChangeArrowheads="1"/>
          </p:cNvSpPr>
          <p:nvPr/>
        </p:nvSpPr>
        <p:spPr bwMode="auto">
          <a:xfrm>
            <a:off x="6948264" y="3075806"/>
            <a:ext cx="1240838" cy="1501282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t"/>
          <a:lstStyle/>
          <a:p>
            <a:pPr algn="ctr"/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AutoShape 56"/>
          <p:cNvSpPr>
            <a:spLocks noChangeArrowheads="1"/>
          </p:cNvSpPr>
          <p:nvPr/>
        </p:nvSpPr>
        <p:spPr bwMode="auto">
          <a:xfrm>
            <a:off x="7033657" y="3176315"/>
            <a:ext cx="1083437" cy="396701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资讯列表</a:t>
            </a:r>
            <a:endParaRPr lang="en-US" altLang="zh-CN" sz="1000" u="none" baseline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AutoShape 56"/>
          <p:cNvSpPr>
            <a:spLocks noChangeArrowheads="1"/>
          </p:cNvSpPr>
          <p:nvPr/>
        </p:nvSpPr>
        <p:spPr bwMode="auto">
          <a:xfrm>
            <a:off x="269163" y="3138625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全文检索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AutoShape 56"/>
          <p:cNvSpPr>
            <a:spLocks noChangeArrowheads="1"/>
          </p:cNvSpPr>
          <p:nvPr/>
        </p:nvSpPr>
        <p:spPr bwMode="auto">
          <a:xfrm>
            <a:off x="4353556" y="3946480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推荐服务</a:t>
            </a:r>
            <a:endParaRPr lang="en-US" altLang="zh-CN" sz="1000" u="none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AutoShape 56"/>
          <p:cNvSpPr>
            <a:spLocks noChangeArrowheads="1"/>
          </p:cNvSpPr>
          <p:nvPr/>
        </p:nvSpPr>
        <p:spPr bwMode="auto">
          <a:xfrm>
            <a:off x="2972065" y="3933056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推荐税务师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AutoShape 56"/>
          <p:cNvSpPr>
            <a:spLocks noChangeArrowheads="1"/>
          </p:cNvSpPr>
          <p:nvPr/>
        </p:nvSpPr>
        <p:spPr bwMode="auto">
          <a:xfrm>
            <a:off x="269163" y="3573016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baseline="0" dirty="0" smtClean="0">
                <a:latin typeface="微软雅黑" pitchFamily="34" charset="-122"/>
                <a:ea typeface="微软雅黑" pitchFamily="34" charset="-122"/>
              </a:rPr>
              <a:t>用户注册、登录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AutoShape 56"/>
          <p:cNvSpPr>
            <a:spLocks noChangeArrowheads="1"/>
          </p:cNvSpPr>
          <p:nvPr/>
        </p:nvSpPr>
        <p:spPr bwMode="auto">
          <a:xfrm>
            <a:off x="3005467" y="4319051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>
                <a:latin typeface="微软雅黑" pitchFamily="34" charset="-122"/>
                <a:ea typeface="微软雅黑" pitchFamily="34" charset="-122"/>
              </a:rPr>
              <a:t>税务</a:t>
            </a:r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师黄页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AutoShape 56"/>
          <p:cNvSpPr>
            <a:spLocks noChangeArrowheads="1"/>
          </p:cNvSpPr>
          <p:nvPr/>
        </p:nvSpPr>
        <p:spPr bwMode="auto">
          <a:xfrm>
            <a:off x="269163" y="3977792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000" u="none" dirty="0" smtClean="0">
                <a:latin typeface="微软雅黑" pitchFamily="34" charset="-122"/>
                <a:ea typeface="微软雅黑" pitchFamily="34" charset="-122"/>
              </a:rPr>
              <a:t>……..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AutoShape 56"/>
          <p:cNvSpPr>
            <a:spLocks noChangeArrowheads="1"/>
          </p:cNvSpPr>
          <p:nvPr/>
        </p:nvSpPr>
        <p:spPr bwMode="auto">
          <a:xfrm>
            <a:off x="4374078" y="4340463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服务详情</a:t>
            </a:r>
            <a:endParaRPr lang="en-US" altLang="zh-CN" sz="1000" u="none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3" name="肘形连接符 82"/>
          <p:cNvCxnSpPr/>
          <p:nvPr/>
        </p:nvCxnSpPr>
        <p:spPr>
          <a:xfrm rot="5400000">
            <a:off x="688607" y="3003782"/>
            <a:ext cx="288000" cy="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肘形连接符 83"/>
          <p:cNvCxnSpPr/>
          <p:nvPr/>
        </p:nvCxnSpPr>
        <p:spPr>
          <a:xfrm rot="5400000">
            <a:off x="4716032" y="2931774"/>
            <a:ext cx="288000" cy="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肘形连接符 84"/>
          <p:cNvCxnSpPr/>
          <p:nvPr/>
        </p:nvCxnSpPr>
        <p:spPr>
          <a:xfrm rot="5400000">
            <a:off x="7380328" y="2931774"/>
            <a:ext cx="288000" cy="0"/>
          </a:xfrm>
          <a:prstGeom prst="bentConnector3">
            <a:avLst>
              <a:gd name="adj1" fmla="val 4302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肘形连接符 85"/>
          <p:cNvCxnSpPr/>
          <p:nvPr/>
        </p:nvCxnSpPr>
        <p:spPr>
          <a:xfrm rot="5400000">
            <a:off x="6012176" y="2931774"/>
            <a:ext cx="288000" cy="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AutoShape 56"/>
          <p:cNvSpPr>
            <a:spLocks noChangeArrowheads="1"/>
          </p:cNvSpPr>
          <p:nvPr/>
        </p:nvSpPr>
        <p:spPr bwMode="auto">
          <a:xfrm>
            <a:off x="3004083" y="4709065"/>
            <a:ext cx="1083437" cy="315304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>
                <a:latin typeface="微软雅黑" pitchFamily="34" charset="-122"/>
                <a:ea typeface="微软雅黑" pitchFamily="34" charset="-122"/>
              </a:rPr>
              <a:t>税务</a:t>
            </a:r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师维护</a:t>
            </a:r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AutoShape 56"/>
          <p:cNvSpPr>
            <a:spLocks noChangeArrowheads="1"/>
          </p:cNvSpPr>
          <p:nvPr/>
        </p:nvSpPr>
        <p:spPr bwMode="auto">
          <a:xfrm>
            <a:off x="7020272" y="3628096"/>
            <a:ext cx="1083437" cy="396701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资讯详情</a:t>
            </a:r>
            <a:endParaRPr lang="en-US" altLang="zh-CN" sz="1000" u="none" baseline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AutoShape 56"/>
          <p:cNvSpPr>
            <a:spLocks noChangeArrowheads="1"/>
          </p:cNvSpPr>
          <p:nvPr/>
        </p:nvSpPr>
        <p:spPr bwMode="auto">
          <a:xfrm>
            <a:off x="8257522" y="3070687"/>
            <a:ext cx="1240838" cy="1501282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t"/>
          <a:lstStyle/>
          <a:p>
            <a:pPr algn="ctr"/>
            <a:endParaRPr lang="zh-CN" altLang="en-US" sz="1000" u="none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AutoShape 56"/>
          <p:cNvSpPr>
            <a:spLocks noChangeArrowheads="1"/>
          </p:cNvSpPr>
          <p:nvPr/>
        </p:nvSpPr>
        <p:spPr bwMode="auto">
          <a:xfrm>
            <a:off x="8342915" y="3171196"/>
            <a:ext cx="1083437" cy="396701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备案验真</a:t>
            </a:r>
            <a:endParaRPr lang="en-US" altLang="zh-CN" sz="1000" u="none" baseline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AutoShape 56"/>
          <p:cNvSpPr>
            <a:spLocks noChangeArrowheads="1"/>
          </p:cNvSpPr>
          <p:nvPr/>
        </p:nvSpPr>
        <p:spPr bwMode="auto">
          <a:xfrm>
            <a:off x="8329530" y="3622977"/>
            <a:ext cx="1083437" cy="396701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专题服务</a:t>
            </a:r>
            <a:endParaRPr lang="en-US" altLang="zh-CN" sz="1000" u="none" baseline="0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4" name="肘形连接符 93"/>
          <p:cNvCxnSpPr/>
          <p:nvPr/>
        </p:nvCxnSpPr>
        <p:spPr>
          <a:xfrm rot="5400000">
            <a:off x="8481408" y="2931774"/>
            <a:ext cx="288000" cy="0"/>
          </a:xfrm>
          <a:prstGeom prst="bentConnector3">
            <a:avLst>
              <a:gd name="adj1" fmla="val 4302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AutoShape 56"/>
          <p:cNvSpPr>
            <a:spLocks noChangeArrowheads="1"/>
          </p:cNvSpPr>
          <p:nvPr/>
        </p:nvSpPr>
        <p:spPr bwMode="auto">
          <a:xfrm>
            <a:off x="8329529" y="4082442"/>
            <a:ext cx="1083437" cy="396701"/>
          </a:xfrm>
          <a:prstGeom prst="roundRect">
            <a:avLst>
              <a:gd name="adj" fmla="val 6218"/>
            </a:avLst>
          </a:prstGeom>
          <a:solidFill>
            <a:schemeClr val="bg1"/>
          </a:solidFill>
          <a:ln w="9525" algn="ctr">
            <a:solidFill>
              <a:srgbClr val="7EAFD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000" u="none" dirty="0" smtClean="0">
                <a:latin typeface="微软雅黑" pitchFamily="34" charset="-122"/>
                <a:ea typeface="微软雅黑" pitchFamily="34" charset="-122"/>
              </a:rPr>
              <a:t>纳税人用户中心</a:t>
            </a:r>
            <a:endParaRPr lang="en-US" altLang="zh-CN" sz="1000" u="none" baseline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38092" y="857232"/>
            <a:ext cx="8858312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乐税网网址：</a:t>
            </a:r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www.leshui365.com</a:t>
            </a:r>
            <a:r>
              <a:rPr lang="en-US" altLang="zh-CN" u="none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u="none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税务</a:t>
            </a:r>
            <a:r>
              <a:rPr lang="zh-CN" altLang="en-US" u="none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师登录</a:t>
            </a:r>
            <a:r>
              <a:rPr lang="zh-CN" altLang="en-US" u="none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用户名</a:t>
            </a:r>
            <a:r>
              <a:rPr lang="en-US" altLang="zh-CN" u="none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u="none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个人</a:t>
            </a:r>
            <a:r>
              <a:rPr lang="zh-CN" altLang="en-US" u="none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会员号</a:t>
            </a:r>
            <a:r>
              <a:rPr lang="zh-CN" altLang="en-US" u="none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u="none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初始</a:t>
            </a:r>
            <a:r>
              <a:rPr lang="zh-CN" altLang="en-US" u="none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密码</a:t>
            </a:r>
            <a:r>
              <a:rPr lang="en-US" altLang="zh-CN" u="none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:8</a:t>
            </a:r>
            <a:r>
              <a:rPr lang="zh-CN" altLang="en-US" u="none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en-US" altLang="zh-CN" u="none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8</a:t>
            </a:r>
          </a:p>
          <a:p>
            <a:r>
              <a:rPr lang="en-US" altLang="zh-CN" u="none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zh-CN" altLang="en-US" u="none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034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0472" y="260648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找税务师事务所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0471" y="764704"/>
            <a:ext cx="93610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u="none" dirty="0" smtClean="0">
                <a:latin typeface="微软雅黑" pitchFamily="34" charset="-122"/>
                <a:ea typeface="微软雅黑" pitchFamily="34" charset="-122"/>
              </a:rPr>
              <a:t>用户通过查询条件找到自己需要了解的税务师事务所</a:t>
            </a:r>
            <a:endParaRPr lang="zh-CN" altLang="en-US" u="none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Users\zhuyca\Desktop\找税务所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093" y="1285860"/>
            <a:ext cx="9358378" cy="4957778"/>
          </a:xfrm>
          <a:prstGeom prst="rect">
            <a:avLst/>
          </a:prstGeom>
          <a:noFill/>
        </p:spPr>
      </p:pic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200472" y="2132856"/>
            <a:ext cx="6840760" cy="2232248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16" name="Rectangle 24"/>
          <p:cNvSpPr>
            <a:spLocks noChangeArrowheads="1"/>
          </p:cNvSpPr>
          <p:nvPr/>
        </p:nvSpPr>
        <p:spPr bwMode="auto">
          <a:xfrm>
            <a:off x="200470" y="4365104"/>
            <a:ext cx="6840761" cy="369332"/>
          </a:xfrm>
          <a:prstGeom prst="rect">
            <a:avLst/>
          </a:prstGeom>
          <a:solidFill>
            <a:srgbClr val="FFCC66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b="1" u="none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600" b="1" u="none" dirty="0" smtClean="0">
                <a:latin typeface="微软雅黑" pitchFamily="34" charset="-122"/>
                <a:ea typeface="微软雅黑" pitchFamily="34" charset="-122"/>
              </a:rPr>
              <a:t>根据用户的查询条件，网站返回事务所查询结果</a:t>
            </a:r>
            <a:endParaRPr lang="zh-CN" altLang="en-US" sz="1600" b="1" u="none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214554"/>
            <a:ext cx="4191000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952472" y="1340768"/>
            <a:ext cx="792088" cy="360040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19" name="Oval 3"/>
          <p:cNvSpPr>
            <a:spLocks noChangeArrowheads="1"/>
          </p:cNvSpPr>
          <p:nvPr/>
        </p:nvSpPr>
        <p:spPr bwMode="auto">
          <a:xfrm>
            <a:off x="4906053" y="5643578"/>
            <a:ext cx="2207187" cy="42862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20" name="AutoShape 6"/>
          <p:cNvSpPr>
            <a:spLocks noChangeArrowheads="1"/>
          </p:cNvSpPr>
          <p:nvPr/>
        </p:nvSpPr>
        <p:spPr bwMode="auto">
          <a:xfrm>
            <a:off x="2772222" y="5764238"/>
            <a:ext cx="1604714" cy="209928"/>
          </a:xfrm>
          <a:prstGeom prst="wedgeRoundRectCallout">
            <a:avLst>
              <a:gd name="adj1" fmla="val 83315"/>
              <a:gd name="adj2" fmla="val -16116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事务所的关注和人气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Oval 3"/>
          <p:cNvSpPr>
            <a:spLocks noChangeArrowheads="1"/>
          </p:cNvSpPr>
          <p:nvPr/>
        </p:nvSpPr>
        <p:spPr bwMode="auto">
          <a:xfrm>
            <a:off x="7041232" y="2714620"/>
            <a:ext cx="1584176" cy="419519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auto">
          <a:xfrm>
            <a:off x="7545288" y="3818215"/>
            <a:ext cx="1604714" cy="468052"/>
          </a:xfrm>
          <a:prstGeom prst="wedgeRoundRectCallout">
            <a:avLst>
              <a:gd name="adj1" fmla="val -21883"/>
              <a:gd name="adj2" fmla="val -257994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网站给用户推荐的事务所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979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8" grpId="0" animBg="1"/>
      <p:bldP spid="19" grpId="0" animBg="1"/>
      <p:bldP spid="20" grpId="0" animBg="1" autoUpdateAnimBg="0"/>
      <p:bldP spid="21" grpId="0" animBg="1"/>
      <p:bldP spid="22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0472" y="260648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税务师事务所主页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 descr="C:\Users\zhuyca\Desktop\捕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30" y="928670"/>
            <a:ext cx="9215501" cy="53673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7315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0472" y="260648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找税务师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0471" y="764704"/>
            <a:ext cx="93610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u="none" dirty="0" smtClean="0">
                <a:latin typeface="微软雅黑" pitchFamily="34" charset="-122"/>
                <a:ea typeface="微软雅黑" pitchFamily="34" charset="-122"/>
              </a:rPr>
              <a:t>用户通过查询条件找到自己需要了解的税务师</a:t>
            </a:r>
            <a:endParaRPr lang="zh-CN" altLang="en-US" u="none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zhuyca\Desktop\找税务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30" y="1285860"/>
            <a:ext cx="9286940" cy="4953014"/>
          </a:xfrm>
          <a:prstGeom prst="rect">
            <a:avLst/>
          </a:prstGeom>
          <a:noFill/>
        </p:spPr>
      </p:pic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200472" y="2000240"/>
            <a:ext cx="6840760" cy="1693366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17" name="Oval 3"/>
          <p:cNvSpPr>
            <a:spLocks noChangeArrowheads="1"/>
          </p:cNvSpPr>
          <p:nvPr/>
        </p:nvSpPr>
        <p:spPr bwMode="auto">
          <a:xfrm>
            <a:off x="5104407" y="5072074"/>
            <a:ext cx="2063171" cy="46805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18" name="Rectangle 24"/>
          <p:cNvSpPr>
            <a:spLocks noChangeArrowheads="1"/>
          </p:cNvSpPr>
          <p:nvPr/>
        </p:nvSpPr>
        <p:spPr bwMode="auto">
          <a:xfrm>
            <a:off x="200471" y="3714752"/>
            <a:ext cx="6840761" cy="369332"/>
          </a:xfrm>
          <a:prstGeom prst="rect">
            <a:avLst/>
          </a:prstGeom>
          <a:solidFill>
            <a:srgbClr val="FFCC66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b="1" u="none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600" b="1" u="none" dirty="0" smtClean="0">
                <a:latin typeface="微软雅黑" pitchFamily="34" charset="-122"/>
                <a:ea typeface="微软雅黑" pitchFamily="34" charset="-122"/>
              </a:rPr>
              <a:t>根据用户的查询条件，网站返回税务师查询结果</a:t>
            </a:r>
            <a:endParaRPr lang="zh-CN" altLang="en-US" sz="16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3186599" y="5577309"/>
            <a:ext cx="1892746" cy="361218"/>
          </a:xfrm>
          <a:prstGeom prst="wedgeRoundRectCallout">
            <a:avLst>
              <a:gd name="adj1" fmla="val 53054"/>
              <a:gd name="adj2" fmla="val -110697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>
                <a:latin typeface="微软雅黑" pitchFamily="34" charset="-122"/>
                <a:ea typeface="微软雅黑" pitchFamily="34" charset="-122"/>
              </a:rPr>
              <a:t>税务师</a:t>
            </a:r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的关注和人气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Oval 3"/>
          <p:cNvSpPr>
            <a:spLocks noChangeArrowheads="1"/>
          </p:cNvSpPr>
          <p:nvPr/>
        </p:nvSpPr>
        <p:spPr bwMode="auto">
          <a:xfrm>
            <a:off x="7024702" y="2751753"/>
            <a:ext cx="1584176" cy="419519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auto">
          <a:xfrm>
            <a:off x="7822320" y="3675328"/>
            <a:ext cx="1604714" cy="468052"/>
          </a:xfrm>
          <a:prstGeom prst="wedgeRoundRectCallout">
            <a:avLst>
              <a:gd name="adj1" fmla="val -79491"/>
              <a:gd name="adj2" fmla="val -165680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网站给用户推荐的税务师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3066" y="2214554"/>
            <a:ext cx="4191000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1946334" y="1354448"/>
            <a:ext cx="792088" cy="360040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</p:spTree>
    <p:extLst>
      <p:ext uri="{BB962C8B-B14F-4D97-AF65-F5344CB8AC3E}">
        <p14:creationId xmlns:p14="http://schemas.microsoft.com/office/powerpoint/2010/main" xmlns="" val="272597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 autoUpdateAnimBg="0"/>
      <p:bldP spid="20" grpId="0" animBg="1"/>
      <p:bldP spid="21" grpId="0" animBg="1" autoUpdateAnimBg="0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 smtClean="0"/>
              <a:t>税务师主页</a:t>
            </a:r>
            <a:endParaRPr lang="zh-CN" altLang="en-US" sz="2400" dirty="0"/>
          </a:p>
        </p:txBody>
      </p:sp>
      <p:pic>
        <p:nvPicPr>
          <p:cNvPr id="4099" name="Picture 3" descr="C:\Users\zhuyca\Desktop\税务师主页主页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30" y="928671"/>
            <a:ext cx="9358378" cy="55007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762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762" y="1268760"/>
            <a:ext cx="9429750" cy="521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0472" y="260648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找服务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00472" y="2132856"/>
            <a:ext cx="6840760" cy="2582996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9" name="Oval 3"/>
          <p:cNvSpPr>
            <a:spLocks noChangeArrowheads="1"/>
          </p:cNvSpPr>
          <p:nvPr/>
        </p:nvSpPr>
        <p:spPr bwMode="auto">
          <a:xfrm>
            <a:off x="4906053" y="5157192"/>
            <a:ext cx="1559115" cy="36004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200471" y="4715852"/>
            <a:ext cx="6840761" cy="369332"/>
          </a:xfrm>
          <a:prstGeom prst="rect">
            <a:avLst/>
          </a:prstGeom>
          <a:solidFill>
            <a:srgbClr val="FFCC66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b="1" u="none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600" b="1" u="none" dirty="0" smtClean="0">
                <a:latin typeface="微软雅黑" pitchFamily="34" charset="-122"/>
                <a:ea typeface="微软雅黑" pitchFamily="34" charset="-122"/>
              </a:rPr>
              <a:t>根据用户的查询条件，网站返回服务查询结果</a:t>
            </a:r>
            <a:endParaRPr lang="zh-CN" altLang="en-US" sz="16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2988245" y="5662427"/>
            <a:ext cx="1892746" cy="361218"/>
          </a:xfrm>
          <a:prstGeom prst="wedgeRoundRectCallout">
            <a:avLst>
              <a:gd name="adj1" fmla="val 53054"/>
              <a:gd name="adj2" fmla="val -110697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该服务的人气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0471" y="764704"/>
            <a:ext cx="93610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u="none" dirty="0" smtClean="0">
                <a:latin typeface="微软雅黑" pitchFamily="34" charset="-122"/>
                <a:ea typeface="微软雅黑" pitchFamily="34" charset="-122"/>
              </a:rPr>
              <a:t>用户通过查询条件找到自己需要了解的税务师</a:t>
            </a:r>
            <a:endParaRPr lang="zh-CN" altLang="en-US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Oval 3"/>
          <p:cNvSpPr>
            <a:spLocks noChangeArrowheads="1"/>
          </p:cNvSpPr>
          <p:nvPr/>
        </p:nvSpPr>
        <p:spPr bwMode="auto">
          <a:xfrm>
            <a:off x="7185248" y="2217393"/>
            <a:ext cx="1584176" cy="419519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8126882" y="3068960"/>
            <a:ext cx="1604714" cy="468052"/>
          </a:xfrm>
          <a:prstGeom prst="wedgeRoundRectCallout">
            <a:avLst>
              <a:gd name="adj1" fmla="val -79491"/>
              <a:gd name="adj2" fmla="val -165680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网站给用户推荐的服务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95876" y="2000240"/>
            <a:ext cx="4191001" cy="353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2648744" y="1340768"/>
            <a:ext cx="792088" cy="360040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</p:spTree>
    <p:extLst>
      <p:ext uri="{BB962C8B-B14F-4D97-AF65-F5344CB8AC3E}">
        <p14:creationId xmlns:p14="http://schemas.microsoft.com/office/powerpoint/2010/main" xmlns="" val="1786429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 autoUpdateAnimBg="0"/>
      <p:bldP spid="12" grpId="0" animBg="1"/>
      <p:bldP spid="13" grpId="0" animBg="1" autoUpdateAnimBg="0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 smtClean="0"/>
              <a:t>服务详情</a:t>
            </a:r>
            <a:endParaRPr lang="zh-CN" altLang="en-US" sz="2400" dirty="0"/>
          </a:p>
        </p:txBody>
      </p:sp>
      <p:pic>
        <p:nvPicPr>
          <p:cNvPr id="5122" name="Picture 2" descr="C:\Users\zhuyca\Desktop\服务详情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31" y="928670"/>
            <a:ext cx="9286939" cy="5457843"/>
          </a:xfrm>
          <a:prstGeom prst="rect">
            <a:avLst/>
          </a:prstGeom>
          <a:noFill/>
        </p:spPr>
      </p:pic>
      <p:sp>
        <p:nvSpPr>
          <p:cNvPr id="13" name="Oval 3"/>
          <p:cNvSpPr>
            <a:spLocks noChangeArrowheads="1"/>
          </p:cNvSpPr>
          <p:nvPr/>
        </p:nvSpPr>
        <p:spPr bwMode="auto">
          <a:xfrm>
            <a:off x="1946334" y="3143248"/>
            <a:ext cx="792088" cy="149033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14" name="Oval 3"/>
          <p:cNvSpPr>
            <a:spLocks noChangeArrowheads="1"/>
          </p:cNvSpPr>
          <p:nvPr/>
        </p:nvSpPr>
        <p:spPr bwMode="auto">
          <a:xfrm>
            <a:off x="7113240" y="3286124"/>
            <a:ext cx="792088" cy="30960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>
            <a:off x="660450" y="4048090"/>
            <a:ext cx="792088" cy="30960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6465169" y="4000504"/>
            <a:ext cx="1044116" cy="332499"/>
          </a:xfrm>
          <a:prstGeom prst="wedgeRoundRectCallout">
            <a:avLst>
              <a:gd name="adj1" fmla="val 59380"/>
              <a:gd name="adj2" fmla="val -160675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收藏该服务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Oval 3"/>
          <p:cNvSpPr>
            <a:spLocks noChangeArrowheads="1"/>
          </p:cNvSpPr>
          <p:nvPr/>
        </p:nvSpPr>
        <p:spPr bwMode="auto">
          <a:xfrm>
            <a:off x="8239148" y="3214686"/>
            <a:ext cx="1268463" cy="30960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7836778" y="3929066"/>
            <a:ext cx="1796742" cy="332499"/>
          </a:xfrm>
          <a:prstGeom prst="wedgeRoundRectCallout">
            <a:avLst>
              <a:gd name="adj1" fmla="val -3890"/>
              <a:gd name="adj2" fmla="val -166404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分享到服务微信，微博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303809" y="4786322"/>
            <a:ext cx="1291605" cy="332499"/>
          </a:xfrm>
          <a:prstGeom prst="wedgeRoundRectCallout">
            <a:avLst>
              <a:gd name="adj1" fmla="val -5516"/>
              <a:gd name="adj2" fmla="val -180728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给该服务点赞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317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 autoUpdateAnimBg="0"/>
      <p:bldP spid="17" grpId="0" animBg="1"/>
      <p:bldP spid="18" grpId="0" animBg="1" autoUpdateAnimBg="0"/>
      <p:bldP spid="19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0472" y="260648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找培训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948" y="1340768"/>
            <a:ext cx="9448800" cy="493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200472" y="2132856"/>
            <a:ext cx="6840760" cy="2799020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200471" y="4931876"/>
            <a:ext cx="6840761" cy="369332"/>
          </a:xfrm>
          <a:prstGeom prst="rect">
            <a:avLst/>
          </a:prstGeom>
          <a:solidFill>
            <a:srgbClr val="FFCC66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b="1" u="none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600" b="1" u="none" dirty="0" smtClean="0">
                <a:latin typeface="微软雅黑" pitchFamily="34" charset="-122"/>
                <a:ea typeface="微软雅黑" pitchFamily="34" charset="-122"/>
              </a:rPr>
              <a:t>根据用户的查询条件，网站返回培训查询结果</a:t>
            </a:r>
            <a:endParaRPr lang="zh-CN" altLang="en-US" sz="16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0471" y="764704"/>
            <a:ext cx="93610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u="none" dirty="0" smtClean="0">
                <a:latin typeface="微软雅黑" pitchFamily="34" charset="-122"/>
                <a:ea typeface="微软雅黑" pitchFamily="34" charset="-122"/>
              </a:rPr>
              <a:t>用户通过查询条件找到自己需要了解的培训</a:t>
            </a:r>
            <a:endParaRPr lang="zh-CN" altLang="en-US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Oval 3"/>
          <p:cNvSpPr>
            <a:spLocks noChangeArrowheads="1"/>
          </p:cNvSpPr>
          <p:nvPr/>
        </p:nvSpPr>
        <p:spPr bwMode="auto">
          <a:xfrm>
            <a:off x="7257256" y="2289401"/>
            <a:ext cx="1584176" cy="419519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7905328" y="3068960"/>
            <a:ext cx="1800200" cy="355394"/>
          </a:xfrm>
          <a:prstGeom prst="wedgeRoundRectCallout">
            <a:avLst>
              <a:gd name="adj1" fmla="val -70002"/>
              <a:gd name="adj2" fmla="val -160025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网站给用户推荐的培训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3538574" y="1412776"/>
            <a:ext cx="792088" cy="360040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</p:spTree>
    <p:extLst>
      <p:ext uri="{BB962C8B-B14F-4D97-AF65-F5344CB8AC3E}">
        <p14:creationId xmlns:p14="http://schemas.microsoft.com/office/powerpoint/2010/main" xmlns="" val="359979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4" grpId="0" animBg="1"/>
      <p:bldP spid="15" grpId="0" animBg="1" autoUpdateAnimBg="0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zhuyca\Desktop\培训详情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464" y="908720"/>
            <a:ext cx="9462402" cy="5578178"/>
          </a:xfrm>
          <a:prstGeom prst="rect">
            <a:avLst/>
          </a:prstGeom>
          <a:noFill/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0472" y="260648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培训详情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>
            <a:off x="228153" y="3522844"/>
            <a:ext cx="3572719" cy="986276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>
            <a:off x="4736977" y="3202190"/>
            <a:ext cx="792088" cy="30960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4088906" y="3888589"/>
            <a:ext cx="1044116" cy="332499"/>
          </a:xfrm>
          <a:prstGeom prst="wedgeRoundRectCallout">
            <a:avLst>
              <a:gd name="adj1" fmla="val 59380"/>
              <a:gd name="adj2" fmla="val -160675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收藏该培训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5738779" y="3202190"/>
            <a:ext cx="1268463" cy="30960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5310190" y="3879663"/>
            <a:ext cx="1796742" cy="332499"/>
          </a:xfrm>
          <a:prstGeom prst="wedgeRoundRectCallout">
            <a:avLst>
              <a:gd name="adj1" fmla="val -3890"/>
              <a:gd name="adj2" fmla="val -166404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分享到服务微信，微博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012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 autoUpdateAnimBg="0"/>
      <p:bldP spid="10" grpId="0" animBg="1"/>
      <p:bldP spid="11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472" y="794345"/>
            <a:ext cx="9391650" cy="551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0472" y="260648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税收资讯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Oval 3"/>
          <p:cNvSpPr>
            <a:spLocks noChangeArrowheads="1"/>
          </p:cNvSpPr>
          <p:nvPr/>
        </p:nvSpPr>
        <p:spPr bwMode="auto">
          <a:xfrm>
            <a:off x="1702211" y="1576195"/>
            <a:ext cx="1584176" cy="419519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3315446" y="2379392"/>
            <a:ext cx="1800200" cy="355394"/>
          </a:xfrm>
          <a:prstGeom prst="wedgeRoundRectCallout">
            <a:avLst>
              <a:gd name="adj1" fmla="val -70002"/>
              <a:gd name="adj2" fmla="val -160025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最新税收资讯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4392241" y="886815"/>
            <a:ext cx="792088" cy="360040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</p:spTree>
    <p:extLst>
      <p:ext uri="{BB962C8B-B14F-4D97-AF65-F5344CB8AC3E}">
        <p14:creationId xmlns:p14="http://schemas.microsoft.com/office/powerpoint/2010/main" xmlns="" val="9833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 autoUpdateAnimBg="0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00472" y="260648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税收资讯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731" y="840880"/>
            <a:ext cx="9121749" cy="5745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2210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200472" y="260648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税务师要完成的主要内容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Line 96"/>
          <p:cNvSpPr>
            <a:spLocks noChangeShapeType="1"/>
          </p:cNvSpPr>
          <p:nvPr/>
        </p:nvSpPr>
        <p:spPr bwMode="auto">
          <a:xfrm>
            <a:off x="2937363" y="3220556"/>
            <a:ext cx="4581525" cy="1270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u="none">
              <a:solidFill>
                <a:prstClr val="black"/>
              </a:solidFill>
            </a:endParaRPr>
          </a:p>
        </p:txBody>
      </p:sp>
      <p:grpSp>
        <p:nvGrpSpPr>
          <p:cNvPr id="2" name="组合 26"/>
          <p:cNvGrpSpPr>
            <a:grpSpLocks/>
          </p:cNvGrpSpPr>
          <p:nvPr/>
        </p:nvGrpSpPr>
        <p:grpSpPr bwMode="auto">
          <a:xfrm>
            <a:off x="2235415" y="1776845"/>
            <a:ext cx="762000" cy="665163"/>
            <a:chOff x="1828800" y="2171700"/>
            <a:chExt cx="762000" cy="665163"/>
          </a:xfrm>
        </p:grpSpPr>
        <p:grpSp>
          <p:nvGrpSpPr>
            <p:cNvPr id="3" name="Group 88"/>
            <p:cNvGrpSpPr>
              <a:grpSpLocks/>
            </p:cNvGrpSpPr>
            <p:nvPr/>
          </p:nvGrpSpPr>
          <p:grpSpPr bwMode="auto">
            <a:xfrm>
              <a:off x="1828800" y="2171700"/>
              <a:ext cx="762000" cy="665163"/>
              <a:chOff x="1110" y="2656"/>
              <a:chExt cx="1549" cy="1351"/>
            </a:xfrm>
          </p:grpSpPr>
          <p:sp>
            <p:nvSpPr>
              <p:cNvPr id="9" name="AutoShape 89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u="none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" name="AutoShape 90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u="none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AutoShape 91"/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ln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u="none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8" name="Text Box 98"/>
            <p:cNvSpPr txBox="1">
              <a:spLocks noChangeArrowheads="1"/>
            </p:cNvSpPr>
            <p:nvPr/>
          </p:nvSpPr>
          <p:spPr bwMode="gray">
            <a:xfrm>
              <a:off x="2039368" y="2270125"/>
              <a:ext cx="32733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b="1" u="none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en-US" altLang="zh-CN" b="1" u="none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Line 99"/>
          <p:cNvSpPr>
            <a:spLocks noChangeShapeType="1"/>
          </p:cNvSpPr>
          <p:nvPr/>
        </p:nvSpPr>
        <p:spPr bwMode="auto">
          <a:xfrm>
            <a:off x="2910378" y="2441168"/>
            <a:ext cx="4608513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u="none">
              <a:solidFill>
                <a:prstClr val="black"/>
              </a:solidFill>
            </a:endParaRPr>
          </a:p>
        </p:txBody>
      </p:sp>
      <p:grpSp>
        <p:nvGrpSpPr>
          <p:cNvPr id="6" name="组合 27"/>
          <p:cNvGrpSpPr>
            <a:grpSpLocks/>
          </p:cNvGrpSpPr>
          <p:nvPr/>
        </p:nvGrpSpPr>
        <p:grpSpPr bwMode="auto">
          <a:xfrm>
            <a:off x="2235415" y="3451789"/>
            <a:ext cx="762000" cy="665162"/>
            <a:chOff x="1828800" y="3086100"/>
            <a:chExt cx="762000" cy="665163"/>
          </a:xfrm>
        </p:grpSpPr>
        <p:grpSp>
          <p:nvGrpSpPr>
            <p:cNvPr id="7" name="Group 92"/>
            <p:cNvGrpSpPr>
              <a:grpSpLocks/>
            </p:cNvGrpSpPr>
            <p:nvPr/>
          </p:nvGrpSpPr>
          <p:grpSpPr bwMode="auto">
            <a:xfrm>
              <a:off x="1828800" y="3086100"/>
              <a:ext cx="762000" cy="665163"/>
              <a:chOff x="3174" y="2656"/>
              <a:chExt cx="1549" cy="1351"/>
            </a:xfrm>
          </p:grpSpPr>
          <p:sp>
            <p:nvSpPr>
              <p:cNvPr id="16" name="AutoShape 93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u="none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AutoShape 94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u="none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AutoShape 95"/>
              <p:cNvSpPr>
                <a:spLocks noChangeArrowheads="1"/>
              </p:cNvSpPr>
              <p:nvPr/>
            </p:nvSpPr>
            <p:spPr bwMode="gray">
              <a:xfrm>
                <a:off x="3264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u="none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5" name="Text Box 101"/>
            <p:cNvSpPr txBox="1">
              <a:spLocks noChangeArrowheads="1"/>
            </p:cNvSpPr>
            <p:nvPr/>
          </p:nvSpPr>
          <p:spPr bwMode="gray">
            <a:xfrm>
              <a:off x="2038990" y="3184525"/>
              <a:ext cx="327333" cy="369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b="1" u="none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</p:grpSp>
      <p:grpSp>
        <p:nvGrpSpPr>
          <p:cNvPr id="13" name="组合 27"/>
          <p:cNvGrpSpPr>
            <a:grpSpLocks/>
          </p:cNvGrpSpPr>
          <p:nvPr/>
        </p:nvGrpSpPr>
        <p:grpSpPr bwMode="auto">
          <a:xfrm>
            <a:off x="2216696" y="2631969"/>
            <a:ext cx="762000" cy="665162"/>
            <a:chOff x="1828800" y="3086100"/>
            <a:chExt cx="762000" cy="665163"/>
          </a:xfrm>
        </p:grpSpPr>
        <p:grpSp>
          <p:nvGrpSpPr>
            <p:cNvPr id="14" name="Group 92"/>
            <p:cNvGrpSpPr>
              <a:grpSpLocks/>
            </p:cNvGrpSpPr>
            <p:nvPr/>
          </p:nvGrpSpPr>
          <p:grpSpPr bwMode="auto">
            <a:xfrm>
              <a:off x="1828800" y="3086100"/>
              <a:ext cx="762000" cy="665163"/>
              <a:chOff x="3174" y="2656"/>
              <a:chExt cx="1549" cy="1351"/>
            </a:xfrm>
          </p:grpSpPr>
          <p:sp>
            <p:nvSpPr>
              <p:cNvPr id="23" name="AutoShape 93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u="none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AutoShape 94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u="none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AutoShape 95"/>
              <p:cNvSpPr>
                <a:spLocks noChangeArrowheads="1"/>
              </p:cNvSpPr>
              <p:nvPr/>
            </p:nvSpPr>
            <p:spPr bwMode="gray">
              <a:xfrm>
                <a:off x="3264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u="none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2" name="Text Box 101"/>
            <p:cNvSpPr txBox="1">
              <a:spLocks noChangeArrowheads="1"/>
            </p:cNvSpPr>
            <p:nvPr/>
          </p:nvSpPr>
          <p:spPr bwMode="gray">
            <a:xfrm>
              <a:off x="2039368" y="3184525"/>
              <a:ext cx="327333" cy="369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b="1" u="none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zh-CN" b="1" u="none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Line 99"/>
          <p:cNvSpPr>
            <a:spLocks noChangeShapeType="1"/>
          </p:cNvSpPr>
          <p:nvPr/>
        </p:nvSpPr>
        <p:spPr bwMode="auto">
          <a:xfrm>
            <a:off x="2852953" y="4080439"/>
            <a:ext cx="4608513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u="none">
              <a:solidFill>
                <a:prstClr val="black"/>
              </a:solidFill>
            </a:endParaRPr>
          </a:p>
        </p:txBody>
      </p:sp>
      <p:sp>
        <p:nvSpPr>
          <p:cNvPr id="27" name="Text Box 100"/>
          <p:cNvSpPr txBox="1">
            <a:spLocks noChangeArrowheads="1"/>
          </p:cNvSpPr>
          <p:nvPr/>
        </p:nvSpPr>
        <p:spPr bwMode="auto">
          <a:xfrm>
            <a:off x="3126275" y="1924761"/>
            <a:ext cx="386166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首次登录绑定手机和密码修改</a:t>
            </a:r>
            <a:endParaRPr lang="en-US" altLang="zh-CN" u="none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 Box 97"/>
          <p:cNvSpPr txBox="1">
            <a:spLocks noChangeArrowheads="1"/>
          </p:cNvSpPr>
          <p:nvPr/>
        </p:nvSpPr>
        <p:spPr bwMode="auto">
          <a:xfrm>
            <a:off x="3169192" y="3561167"/>
            <a:ext cx="25122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黄页管理</a:t>
            </a:r>
            <a:r>
              <a:rPr lang="en-US" altLang="zh-CN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税务师文集</a:t>
            </a:r>
            <a:endParaRPr lang="en-US" altLang="zh-CN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 Box 100"/>
          <p:cNvSpPr txBox="1">
            <a:spLocks noChangeArrowheads="1"/>
          </p:cNvSpPr>
          <p:nvPr/>
        </p:nvSpPr>
        <p:spPr bwMode="auto">
          <a:xfrm>
            <a:off x="3103735" y="271990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头像设置</a:t>
            </a:r>
            <a:endParaRPr lang="en-US" altLang="zh-CN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27"/>
          <p:cNvGrpSpPr>
            <a:grpSpLocks/>
          </p:cNvGrpSpPr>
          <p:nvPr/>
        </p:nvGrpSpPr>
        <p:grpSpPr bwMode="auto">
          <a:xfrm>
            <a:off x="2235414" y="4348014"/>
            <a:ext cx="762000" cy="665162"/>
            <a:chOff x="1828800" y="3086100"/>
            <a:chExt cx="762000" cy="665163"/>
          </a:xfrm>
        </p:grpSpPr>
        <p:grpSp>
          <p:nvGrpSpPr>
            <p:cNvPr id="20" name="Group 92"/>
            <p:cNvGrpSpPr>
              <a:grpSpLocks/>
            </p:cNvGrpSpPr>
            <p:nvPr/>
          </p:nvGrpSpPr>
          <p:grpSpPr bwMode="auto">
            <a:xfrm>
              <a:off x="1828800" y="3086100"/>
              <a:ext cx="762000" cy="665163"/>
              <a:chOff x="3174" y="2656"/>
              <a:chExt cx="1549" cy="1351"/>
            </a:xfrm>
          </p:grpSpPr>
          <p:sp>
            <p:nvSpPr>
              <p:cNvPr id="31" name="AutoShape 93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u="none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2" name="AutoShape 94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u="none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AutoShape 95"/>
              <p:cNvSpPr>
                <a:spLocks noChangeArrowheads="1"/>
              </p:cNvSpPr>
              <p:nvPr/>
            </p:nvSpPr>
            <p:spPr bwMode="gray">
              <a:xfrm>
                <a:off x="3264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u="none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0" name="Text Box 101"/>
            <p:cNvSpPr txBox="1">
              <a:spLocks noChangeArrowheads="1"/>
            </p:cNvSpPr>
            <p:nvPr/>
          </p:nvSpPr>
          <p:spPr bwMode="gray">
            <a:xfrm>
              <a:off x="2038989" y="3184525"/>
              <a:ext cx="327334" cy="369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b="1" u="none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</a:p>
          </p:txBody>
        </p:sp>
      </p:grpSp>
      <p:sp>
        <p:nvSpPr>
          <p:cNvPr id="34" name="Line 99"/>
          <p:cNvSpPr>
            <a:spLocks noChangeShapeType="1"/>
          </p:cNvSpPr>
          <p:nvPr/>
        </p:nvSpPr>
        <p:spPr bwMode="auto">
          <a:xfrm>
            <a:off x="2852952" y="4976664"/>
            <a:ext cx="4608513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u="none">
              <a:solidFill>
                <a:prstClr val="black"/>
              </a:solidFill>
            </a:endParaRPr>
          </a:p>
        </p:txBody>
      </p:sp>
      <p:sp>
        <p:nvSpPr>
          <p:cNvPr id="35" name="Text Box 97"/>
          <p:cNvSpPr txBox="1">
            <a:spLocks noChangeArrowheads="1"/>
          </p:cNvSpPr>
          <p:nvPr/>
        </p:nvSpPr>
        <p:spPr bwMode="auto">
          <a:xfrm>
            <a:off x="3169191" y="4457392"/>
            <a:ext cx="22813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黄页管理</a:t>
            </a:r>
            <a:r>
              <a:rPr lang="en-US" altLang="zh-CN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案例分享</a:t>
            </a:r>
            <a:endParaRPr lang="en-US" altLang="zh-CN" u="none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653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213" y="1700808"/>
            <a:ext cx="8861251" cy="4761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0472" y="260648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备案验真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4487" y="908720"/>
            <a:ext cx="9361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u="none" dirty="0" smtClean="0"/>
              <a:t>     备案</a:t>
            </a:r>
            <a:r>
              <a:rPr lang="zh-CN" altLang="en-US" sz="1200" b="1" u="none" dirty="0"/>
              <a:t>验</a:t>
            </a:r>
            <a:r>
              <a:rPr lang="zh-CN" altLang="en-US" sz="1200" b="1" u="none" dirty="0" smtClean="0"/>
              <a:t>真</a:t>
            </a:r>
            <a:r>
              <a:rPr lang="zh-CN" altLang="en-US" sz="1200" b="1" u="none" dirty="0"/>
              <a:t>是</a:t>
            </a:r>
            <a:r>
              <a:rPr lang="zh-CN" altLang="en-US" sz="1200" u="none" dirty="0" smtClean="0"/>
              <a:t>指事务所提供</a:t>
            </a:r>
            <a:r>
              <a:rPr lang="zh-CN" altLang="en-US" sz="1200" u="none" dirty="0"/>
              <a:t>的服务都会在中税协的</a:t>
            </a:r>
            <a:r>
              <a:rPr lang="zh-CN" altLang="en-US" sz="1200" u="none" dirty="0" smtClean="0"/>
              <a:t>网站</a:t>
            </a:r>
            <a:r>
              <a:rPr lang="en-US" altLang="zh-CN" sz="1200" u="none" dirty="0" smtClean="0"/>
              <a:t>(www.ecctaa.com)</a:t>
            </a:r>
            <a:r>
              <a:rPr lang="zh-CN" altLang="en-US" sz="1200" u="none" dirty="0" smtClean="0"/>
              <a:t>备案</a:t>
            </a:r>
            <a:r>
              <a:rPr lang="zh-CN" altLang="en-US" sz="1200" u="none" dirty="0"/>
              <a:t>，用户</a:t>
            </a:r>
            <a:r>
              <a:rPr lang="zh-CN" altLang="en-US" sz="1200" u="none" dirty="0" smtClean="0"/>
              <a:t>可以根据业务</a:t>
            </a:r>
            <a:r>
              <a:rPr lang="zh-CN" altLang="en-US" sz="1200" u="none" dirty="0"/>
              <a:t>备案码和电子验证</a:t>
            </a:r>
            <a:r>
              <a:rPr lang="zh-CN" altLang="en-US" sz="1200" u="none" dirty="0" smtClean="0"/>
              <a:t>码（如：鉴证报告封面提供的二维码信息），在乐税网进行验证，验证该服务的规范性、合法性。</a:t>
            </a:r>
            <a:endParaRPr lang="zh-CN" altLang="en-US" sz="1200" u="none" dirty="0"/>
          </a:p>
          <a:p>
            <a:endParaRPr lang="zh-CN" altLang="en-US" sz="1200" u="none" dirty="0"/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3708925" y="2786058"/>
            <a:ext cx="1458389" cy="355394"/>
          </a:xfrm>
          <a:prstGeom prst="wedgeRoundRectCallout">
            <a:avLst>
              <a:gd name="adj1" fmla="val 100801"/>
              <a:gd name="adj2" fmla="val -89341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填写备案文号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53132" y="2428868"/>
            <a:ext cx="2000264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381760" y="3357562"/>
            <a:ext cx="1000132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4208991" y="3787986"/>
            <a:ext cx="1458389" cy="355394"/>
          </a:xfrm>
          <a:prstGeom prst="wedgeRoundRectCallout">
            <a:avLst>
              <a:gd name="adj1" fmla="val 100801"/>
              <a:gd name="adj2" fmla="val -89341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点击进行验真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586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 autoUpdateAnimBg="0"/>
      <p:bldP spid="9" grpId="0" animBg="1"/>
      <p:bldP spid="10" grpId="0" animBg="1"/>
      <p:bldP spid="11" grpId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zhuyca\Desktop\专题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30" y="957263"/>
            <a:ext cx="9286940" cy="5329257"/>
          </a:xfrm>
          <a:prstGeom prst="rect">
            <a:avLst/>
          </a:prstGeom>
          <a:noFill/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0472" y="230734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专题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6969224" y="1068696"/>
            <a:ext cx="792088" cy="360040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>
            <a:off x="2147538" y="2079733"/>
            <a:ext cx="1584176" cy="419519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2795610" y="2859292"/>
            <a:ext cx="1800200" cy="355394"/>
          </a:xfrm>
          <a:prstGeom prst="wedgeRoundRectCallout">
            <a:avLst>
              <a:gd name="adj1" fmla="val -70002"/>
              <a:gd name="adj2" fmla="val -160025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最新专题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168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 smtClean="0"/>
              <a:t>一带一路</a:t>
            </a:r>
            <a:endParaRPr lang="zh-CN" altLang="en-US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490" y="836712"/>
            <a:ext cx="8741990" cy="5502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1613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4169662" cy="431309"/>
          </a:xfrm>
        </p:spPr>
        <p:txBody>
          <a:bodyPr/>
          <a:lstStyle/>
          <a:p>
            <a:r>
              <a:rPr lang="zh-CN" altLang="en-US" sz="2400" dirty="0" smtClean="0"/>
              <a:t>其他一</a:t>
            </a:r>
            <a:endParaRPr lang="zh-CN" altLang="en-US" sz="2400" dirty="0"/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1424608" y="2884108"/>
            <a:ext cx="2937470" cy="355394"/>
          </a:xfrm>
          <a:prstGeom prst="wedgeRoundRectCallout">
            <a:avLst>
              <a:gd name="adj1" fmla="val -70002"/>
              <a:gd name="adj2" fmla="val -160025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en-US" altLang="zh-CN" sz="1200" b="1" u="none" dirty="0" smtClean="0">
                <a:latin typeface="微软雅黑" pitchFamily="34" charset="-122"/>
                <a:ea typeface="微软雅黑" pitchFamily="34" charset="-122"/>
              </a:rPr>
              <a:t>Logo</a:t>
            </a:r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，返回乐税网主页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164" y="908720"/>
            <a:ext cx="9372600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563" y="2204864"/>
            <a:ext cx="928687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val 3"/>
          <p:cNvSpPr>
            <a:spLocks noChangeArrowheads="1"/>
          </p:cNvSpPr>
          <p:nvPr/>
        </p:nvSpPr>
        <p:spPr bwMode="auto">
          <a:xfrm>
            <a:off x="416496" y="1310842"/>
            <a:ext cx="588343" cy="1217872"/>
          </a:xfrm>
          <a:prstGeom prst="ellips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xtLst/>
        </p:spPr>
        <p:txBody>
          <a:bodyPr wrap="none" lIns="90000" tIns="46800" rIns="90000" bIns="46800" anchor="ctr"/>
          <a:lstStyle/>
          <a:p>
            <a:pPr algn="ctr"/>
            <a:endParaRPr lang="zh-CN" altLang="zh-CN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181" y="3478664"/>
            <a:ext cx="965835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6321152" y="3478663"/>
            <a:ext cx="1656184" cy="990601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auto">
          <a:xfrm>
            <a:off x="5343320" y="4926773"/>
            <a:ext cx="1800200" cy="355394"/>
          </a:xfrm>
          <a:prstGeom prst="wedgeRoundRectCallout">
            <a:avLst>
              <a:gd name="adj1" fmla="val 42916"/>
              <a:gd name="adj2" fmla="val -276059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点击进入用户中心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417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7" grpId="0" animBg="1"/>
      <p:bldP spid="16" grpId="0" animBg="1"/>
      <p:bldP spid="17" grpId="0" animBg="1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348538" y="631825"/>
            <a:ext cx="2209800" cy="681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5" rIns="91432" bIns="45715" anchor="ctr"/>
          <a:lstStyle/>
          <a:p>
            <a:pPr algn="ctr">
              <a:defRPr/>
            </a:pPr>
            <a:endParaRPr lang="zh-CN" altLang="en-US" sz="1400" baseline="-25000" dirty="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99354" y="2866504"/>
            <a:ext cx="22621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u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谢谢！</a:t>
            </a:r>
            <a:endParaRPr lang="zh-CN" altLang="en-US" sz="5400" u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80" y="818837"/>
            <a:ext cx="9361040" cy="5346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6897216" y="818837"/>
            <a:ext cx="1080120" cy="3048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b="1"/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6629094" y="1628800"/>
            <a:ext cx="1492258" cy="288031"/>
          </a:xfrm>
          <a:prstGeom prst="wedgeRoundRectCallout">
            <a:avLst>
              <a:gd name="adj1" fmla="val -8114"/>
              <a:gd name="adj2" fmla="val -226098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1200" b="1" u="none" dirty="0" smtClean="0"/>
              <a:t>普通用户登录注册</a:t>
            </a:r>
            <a:endParaRPr lang="en-US" altLang="zh-CN" sz="1200" b="1" u="none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0472" y="188640"/>
            <a:ext cx="514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u="none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首页</a:t>
            </a:r>
            <a:endParaRPr lang="en-US" altLang="zh-CN" sz="2400" b="1" u="none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7581292" y="2852936"/>
            <a:ext cx="1764196" cy="3048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b="1"/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7452978" y="3645024"/>
            <a:ext cx="1492258" cy="288031"/>
          </a:xfrm>
          <a:prstGeom prst="wedgeRoundRectCallout">
            <a:avLst>
              <a:gd name="adj1" fmla="val -8114"/>
              <a:gd name="adj2" fmla="val -226098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1200" b="1" u="none" dirty="0"/>
              <a:t>税务</a:t>
            </a:r>
            <a:r>
              <a:rPr lang="zh-CN" altLang="en-US" sz="1200" b="1" u="none" dirty="0" smtClean="0"/>
              <a:t>师事务所登录</a:t>
            </a:r>
            <a:endParaRPr lang="en-US" altLang="zh-CN" sz="1200" b="1" u="none" dirty="0"/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3512115" y="1303107"/>
            <a:ext cx="1764196" cy="3048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b="1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4016896" y="817091"/>
            <a:ext cx="1492258" cy="288031"/>
          </a:xfrm>
          <a:prstGeom prst="wedgeRoundRectCallout">
            <a:avLst>
              <a:gd name="adj1" fmla="val -72757"/>
              <a:gd name="adj2" fmla="val 136719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1200" b="1" u="none" dirty="0" smtClean="0"/>
              <a:t>全文检索入口</a:t>
            </a:r>
            <a:endParaRPr lang="en-US" altLang="zh-CN" sz="1200" b="1" u="none" dirty="0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920552" y="1994890"/>
            <a:ext cx="5832648" cy="425998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911274" y="2410493"/>
            <a:ext cx="5841926" cy="400110"/>
          </a:xfrm>
          <a:prstGeom prst="rect">
            <a:avLst/>
          </a:prstGeom>
          <a:solidFill>
            <a:srgbClr val="FFCC66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b="1" u="none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000" b="1" u="none" dirty="0" smtClean="0">
                <a:latin typeface="微软雅黑" pitchFamily="34" charset="-122"/>
                <a:ea typeface="微软雅黑" pitchFamily="34" charset="-122"/>
              </a:rPr>
              <a:t>主要功能区</a:t>
            </a:r>
            <a:endParaRPr lang="zh-CN" altLang="en-US" sz="20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686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 autoUpdateAnimBg="0"/>
      <p:bldP spid="8" grpId="0" animBg="1"/>
      <p:bldP spid="9" grpId="0" animBg="1" autoUpdateAnimBg="0"/>
      <p:bldP spid="10" grpId="0" animBg="1"/>
      <p:bldP spid="11" grpId="0" animBg="1" autoUpdateAnimBg="0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师登录</a:t>
            </a:r>
            <a:endParaRPr lang="zh-CN" altLang="en-US" sz="2400" dirty="0"/>
          </a:p>
        </p:txBody>
      </p:sp>
      <p:pic>
        <p:nvPicPr>
          <p:cNvPr id="1026" name="Picture 2" descr="C:\Users\zhuyca\Desktop\0724\1乐税税务师事务所登录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30" y="1000108"/>
            <a:ext cx="9258301" cy="5372103"/>
          </a:xfrm>
          <a:prstGeom prst="rect">
            <a:avLst/>
          </a:prstGeom>
          <a:noFill/>
        </p:spPr>
      </p:pic>
      <p:sp>
        <p:nvSpPr>
          <p:cNvPr id="5" name="椭圆 4"/>
          <p:cNvSpPr/>
          <p:nvPr/>
        </p:nvSpPr>
        <p:spPr>
          <a:xfrm>
            <a:off x="5453066" y="4071942"/>
            <a:ext cx="2071702" cy="642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7380" y="2500306"/>
            <a:ext cx="2500330" cy="10715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3452802" y="3143248"/>
            <a:ext cx="1571636" cy="500066"/>
          </a:xfrm>
          <a:prstGeom prst="wedgeRoundRectCallout">
            <a:avLst>
              <a:gd name="adj1" fmla="val 89462"/>
              <a:gd name="adj2" fmla="val -11852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首次登录输入用户名和密码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3309926" y="4714884"/>
            <a:ext cx="1571636" cy="500066"/>
          </a:xfrm>
          <a:prstGeom prst="wedgeRoundRectCallout">
            <a:avLst>
              <a:gd name="adj1" fmla="val 89462"/>
              <a:gd name="adj2" fmla="val -11852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提示修改密码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731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 autoUpdateAnimBg="0"/>
      <p:bldP spid="8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师登录</a:t>
            </a:r>
            <a:endParaRPr lang="zh-CN" altLang="en-US" sz="2400" dirty="0"/>
          </a:p>
        </p:txBody>
      </p:sp>
      <p:pic>
        <p:nvPicPr>
          <p:cNvPr id="2050" name="Picture 2" descr="C:\Users\zhuyca\Desktop\0724\2手机验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406" y="1000108"/>
            <a:ext cx="8786874" cy="516255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595546" y="2071678"/>
            <a:ext cx="2143140" cy="7858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09992" y="3857628"/>
            <a:ext cx="2928958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1381100" y="4143380"/>
            <a:ext cx="1571636" cy="500066"/>
          </a:xfrm>
          <a:prstGeom prst="wedgeRoundRectCallout">
            <a:avLst>
              <a:gd name="adj1" fmla="val 101993"/>
              <a:gd name="adj2" fmla="val -6507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smtClean="0">
                <a:latin typeface="微软雅黑" pitchFamily="34" charset="-122"/>
                <a:ea typeface="微软雅黑" pitchFamily="34" charset="-122"/>
              </a:rPr>
              <a:t>自动带出号码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38554" y="4714884"/>
            <a:ext cx="3929090" cy="4286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1595414" y="5357826"/>
            <a:ext cx="1571636" cy="500066"/>
          </a:xfrm>
          <a:prstGeom prst="wedgeRoundRectCallout">
            <a:avLst>
              <a:gd name="adj1" fmla="val 89462"/>
              <a:gd name="adj2" fmla="val -11852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输入手机获取的验证码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2868" y="5357826"/>
            <a:ext cx="2428892" cy="5000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731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 autoUpdateAnimBg="0"/>
      <p:bldP spid="8" grpId="0" animBg="1"/>
      <p:bldP spid="9" grpId="0" animBg="1" autoUpdateAnimBg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师登录</a:t>
            </a:r>
            <a:endParaRPr lang="zh-CN" altLang="en-US" sz="2400" dirty="0"/>
          </a:p>
        </p:txBody>
      </p:sp>
      <p:pic>
        <p:nvPicPr>
          <p:cNvPr id="3074" name="Picture 2" descr="C:\Users\zhuyca\Desktop\0724\3选择认证方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68" y="976333"/>
            <a:ext cx="9215502" cy="5381625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524108" y="2214554"/>
            <a:ext cx="2071702" cy="6429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738158" y="3214686"/>
            <a:ext cx="1571636" cy="500066"/>
          </a:xfrm>
          <a:prstGeom prst="wedgeRoundRectCallout">
            <a:avLst>
              <a:gd name="adj1" fmla="val 84986"/>
              <a:gd name="adj2" fmla="val -129775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选择认证方式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24240" y="3143248"/>
            <a:ext cx="3571900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09992" y="5000636"/>
            <a:ext cx="2643206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731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 autoUpdateAnimBg="0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师登录</a:t>
            </a:r>
            <a:endParaRPr lang="zh-CN" altLang="en-US" sz="2400" dirty="0"/>
          </a:p>
        </p:txBody>
      </p:sp>
      <p:pic>
        <p:nvPicPr>
          <p:cNvPr id="4098" name="Picture 2" descr="C:\Users\zhuyca\Desktop\0724\4身份认证修改手机号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68" y="928670"/>
            <a:ext cx="9215502" cy="547213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4667248" y="1928802"/>
            <a:ext cx="2000264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2868" y="3571876"/>
            <a:ext cx="3357586" cy="6429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1095348" y="3929066"/>
            <a:ext cx="1571636" cy="500066"/>
          </a:xfrm>
          <a:prstGeom prst="wedgeRoundRectCallout">
            <a:avLst>
              <a:gd name="adj1" fmla="val 132427"/>
              <a:gd name="adj2" fmla="val -65072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输入证件号码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2868" y="4357694"/>
            <a:ext cx="3000396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1023910" y="5000636"/>
            <a:ext cx="1571636" cy="500066"/>
          </a:xfrm>
          <a:prstGeom prst="wedgeRoundRectCallout">
            <a:avLst>
              <a:gd name="adj1" fmla="val 135112"/>
              <a:gd name="adj2" fmla="val -132588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输入用新手机号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81694" y="4857760"/>
            <a:ext cx="1285884" cy="4286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7381892" y="5572140"/>
            <a:ext cx="1571636" cy="500066"/>
          </a:xfrm>
          <a:prstGeom prst="wedgeRoundRectCallout">
            <a:avLst>
              <a:gd name="adj1" fmla="val -65390"/>
              <a:gd name="adj2" fmla="val -160720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获取验证码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2868" y="4929198"/>
            <a:ext cx="1500198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2166918" y="5857892"/>
            <a:ext cx="1571636" cy="500066"/>
          </a:xfrm>
          <a:prstGeom prst="wedgeRoundRectCallout">
            <a:avLst>
              <a:gd name="adj1" fmla="val 80511"/>
              <a:gd name="adj2" fmla="val -163533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200" b="1" u="none" dirty="0" smtClean="0">
                <a:latin typeface="微软雅黑" pitchFamily="34" charset="-122"/>
                <a:ea typeface="微软雅黑" pitchFamily="34" charset="-122"/>
              </a:rPr>
              <a:t>输入获取的验证码</a:t>
            </a:r>
            <a:endParaRPr lang="zh-CN" altLang="en-US" sz="1200" b="1" u="none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38620" y="5857892"/>
            <a:ext cx="2500330" cy="4286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731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 autoUpdateAnimBg="0"/>
      <p:bldP spid="8" grpId="0" animBg="1"/>
      <p:bldP spid="9" grpId="0" animBg="1" autoUpdateAnimBg="0"/>
      <p:bldP spid="11" grpId="0" animBg="1"/>
      <p:bldP spid="12" grpId="0" animBg="1" autoUpdateAnimBg="0"/>
      <p:bldP spid="13" grpId="0" animBg="1"/>
      <p:bldP spid="14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51290" y="261387"/>
            <a:ext cx="6797960" cy="504052"/>
          </a:xfrm>
        </p:spPr>
        <p:txBody>
          <a:bodyPr/>
          <a:lstStyle/>
          <a:p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</a:t>
            </a:r>
            <a:r>
              <a:rPr lang="en-US" altLang="zh-CN" sz="2400" dirty="0" smtClean="0">
                <a:solidFill>
                  <a:prstClr val="black"/>
                </a:solidFill>
              </a:rPr>
              <a:t>—</a:t>
            </a:r>
            <a:r>
              <a:rPr lang="zh-CN" altLang="en-US" sz="2400" dirty="0">
                <a:solidFill>
                  <a:prstClr val="black"/>
                </a:solidFill>
              </a:rPr>
              <a:t>税务</a:t>
            </a:r>
            <a:r>
              <a:rPr lang="zh-CN" altLang="en-US" sz="2400" dirty="0" smtClean="0">
                <a:solidFill>
                  <a:prstClr val="black"/>
                </a:solidFill>
              </a:rPr>
              <a:t>师登录</a:t>
            </a:r>
            <a:endParaRPr lang="zh-CN" altLang="en-US" sz="2400" dirty="0"/>
          </a:p>
        </p:txBody>
      </p:sp>
      <p:pic>
        <p:nvPicPr>
          <p:cNvPr id="5122" name="Picture 2" descr="C:\Users\zhuyca\Desktop\0724\5手机号码修改完成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68" y="1104900"/>
            <a:ext cx="9215502" cy="5110182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3952868" y="4572008"/>
            <a:ext cx="2714644" cy="7858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731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 algn="ctr">
          <a:defRPr sz="1600" dirty="0" smtClean="0">
            <a:solidFill>
              <a:sysClr val="windowText" lastClr="000000"/>
            </a:solidFill>
            <a:latin typeface="微软雅黑" pitchFamily="34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marL="88900" indent="-88900">
          <a:buFont typeface="Arial" pitchFamily="34" charset="0"/>
          <a:buChar char="•"/>
          <a:defRPr sz="2100" dirty="0" smtClean="0">
            <a:solidFill>
              <a:srgbClr val="000000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6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7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17144</TotalTime>
  <Words>644</Words>
  <Application>Microsoft Office PowerPoint</Application>
  <PresentationFormat>A4 纸张(210x297 毫米)</PresentationFormat>
  <Paragraphs>132</Paragraphs>
  <Slides>34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3_Office 主题</vt:lpstr>
      <vt:lpstr>6_自定义设计方案</vt:lpstr>
      <vt:lpstr>2_自定义设计方案</vt:lpstr>
      <vt:lpstr>7_自定义设计方案</vt:lpstr>
      <vt:lpstr>乐税网操作说明-</vt:lpstr>
      <vt:lpstr>乐税网功能模块</vt:lpstr>
      <vt:lpstr>幻灯片 3</vt:lpstr>
      <vt:lpstr>幻灯片 4</vt:lpstr>
      <vt:lpstr>税务师—税务师登录</vt:lpstr>
      <vt:lpstr>税务师—税务师登录</vt:lpstr>
      <vt:lpstr>税务师—税务师登录</vt:lpstr>
      <vt:lpstr>税务师—税务师登录</vt:lpstr>
      <vt:lpstr>税务师—税务师登录</vt:lpstr>
      <vt:lpstr>税务师—税务师登录</vt:lpstr>
      <vt:lpstr>税务师—税务师登录</vt:lpstr>
      <vt:lpstr>税务师—税务师登录</vt:lpstr>
      <vt:lpstr>税务师—税务师用户中心主页</vt:lpstr>
      <vt:lpstr>税务师—税务师用户中心—图像设置</vt:lpstr>
      <vt:lpstr>税务师—税务师用户中心—密码修改</vt:lpstr>
      <vt:lpstr>税务师—税务师用户中心—黄页管理 </vt:lpstr>
      <vt:lpstr>税务师—税务师用户中心—黄页管理—税务师文集</vt:lpstr>
      <vt:lpstr>税务师—税务师用户中心—黄页管理—案例分享</vt:lpstr>
      <vt:lpstr>其他公共功能介绍 </vt:lpstr>
      <vt:lpstr>幻灯片 20</vt:lpstr>
      <vt:lpstr>幻灯片 21</vt:lpstr>
      <vt:lpstr>幻灯片 22</vt:lpstr>
      <vt:lpstr>税务师主页</vt:lpstr>
      <vt:lpstr>幻灯片 24</vt:lpstr>
      <vt:lpstr>服务详情</vt:lpstr>
      <vt:lpstr>幻灯片 26</vt:lpstr>
      <vt:lpstr>幻灯片 27</vt:lpstr>
      <vt:lpstr>幻灯片 28</vt:lpstr>
      <vt:lpstr>幻灯片 29</vt:lpstr>
      <vt:lpstr>幻灯片 30</vt:lpstr>
      <vt:lpstr>幻灯片 31</vt:lpstr>
      <vt:lpstr>一带一路</vt:lpstr>
      <vt:lpstr>其他一</vt:lpstr>
      <vt:lpstr>幻灯片 34</vt:lpstr>
    </vt:vector>
  </TitlesOfParts>
  <Company>LENOVO CUSTOMER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资本市场看神州数码</dc:title>
  <dc:creator>匿名用户</dc:creator>
  <cp:lastModifiedBy>YlmF</cp:lastModifiedBy>
  <cp:revision>1710</cp:revision>
  <dcterms:created xsi:type="dcterms:W3CDTF">2010-07-04T01:06:59Z</dcterms:created>
  <dcterms:modified xsi:type="dcterms:W3CDTF">2015-09-08T07:00:18Z</dcterms:modified>
</cp:coreProperties>
</file>